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56"/>
  </p:notesMasterIdLst>
  <p:handoutMasterIdLst>
    <p:handoutMasterId r:id="rId157"/>
  </p:handoutMasterIdLst>
  <p:sldIdLst>
    <p:sldId id="657" r:id="rId2"/>
    <p:sldId id="751" r:id="rId3"/>
    <p:sldId id="754" r:id="rId4"/>
    <p:sldId id="691" r:id="rId5"/>
    <p:sldId id="715" r:id="rId6"/>
    <p:sldId id="753" r:id="rId7"/>
    <p:sldId id="756" r:id="rId8"/>
    <p:sldId id="757" r:id="rId9"/>
    <p:sldId id="836" r:id="rId10"/>
    <p:sldId id="837" r:id="rId11"/>
    <p:sldId id="838" r:id="rId12"/>
    <p:sldId id="839" r:id="rId13"/>
    <p:sldId id="840" r:id="rId14"/>
    <p:sldId id="841" r:id="rId15"/>
    <p:sldId id="842" r:id="rId16"/>
    <p:sldId id="843" r:id="rId17"/>
    <p:sldId id="844" r:id="rId18"/>
    <p:sldId id="764" r:id="rId19"/>
    <p:sldId id="765" r:id="rId20"/>
    <p:sldId id="766" r:id="rId21"/>
    <p:sldId id="767" r:id="rId22"/>
    <p:sldId id="768" r:id="rId23"/>
    <p:sldId id="769" r:id="rId24"/>
    <p:sldId id="758" r:id="rId25"/>
    <p:sldId id="759" r:id="rId26"/>
    <p:sldId id="761" r:id="rId27"/>
    <p:sldId id="762" r:id="rId28"/>
    <p:sldId id="763" r:id="rId29"/>
    <p:sldId id="716" r:id="rId30"/>
    <p:sldId id="889" r:id="rId31"/>
    <p:sldId id="850" r:id="rId32"/>
    <p:sldId id="771" r:id="rId33"/>
    <p:sldId id="774" r:id="rId34"/>
    <p:sldId id="772" r:id="rId35"/>
    <p:sldId id="773" r:id="rId36"/>
    <p:sldId id="890" r:id="rId37"/>
    <p:sldId id="775" r:id="rId38"/>
    <p:sldId id="872" r:id="rId39"/>
    <p:sldId id="873" r:id="rId40"/>
    <p:sldId id="874" r:id="rId41"/>
    <p:sldId id="777" r:id="rId42"/>
    <p:sldId id="778" r:id="rId43"/>
    <p:sldId id="779" r:id="rId44"/>
    <p:sldId id="780" r:id="rId45"/>
    <p:sldId id="781" r:id="rId46"/>
    <p:sldId id="783" r:id="rId47"/>
    <p:sldId id="784" r:id="rId48"/>
    <p:sldId id="785" r:id="rId49"/>
    <p:sldId id="786" r:id="rId50"/>
    <p:sldId id="787" r:id="rId51"/>
    <p:sldId id="788" r:id="rId52"/>
    <p:sldId id="789" r:id="rId53"/>
    <p:sldId id="790" r:id="rId54"/>
    <p:sldId id="791" r:id="rId55"/>
    <p:sldId id="792" r:id="rId56"/>
    <p:sldId id="793" r:id="rId57"/>
    <p:sldId id="796" r:id="rId58"/>
    <p:sldId id="891" r:id="rId59"/>
    <p:sldId id="795" r:id="rId60"/>
    <p:sldId id="892" r:id="rId61"/>
    <p:sldId id="894" r:id="rId62"/>
    <p:sldId id="893" r:id="rId63"/>
    <p:sldId id="883" r:id="rId64"/>
    <p:sldId id="884" r:id="rId65"/>
    <p:sldId id="885" r:id="rId66"/>
    <p:sldId id="886" r:id="rId67"/>
    <p:sldId id="887" r:id="rId68"/>
    <p:sldId id="895" r:id="rId69"/>
    <p:sldId id="797" r:id="rId70"/>
    <p:sldId id="798" r:id="rId71"/>
    <p:sldId id="799" r:id="rId72"/>
    <p:sldId id="800" r:id="rId73"/>
    <p:sldId id="801" r:id="rId74"/>
    <p:sldId id="802" r:id="rId75"/>
    <p:sldId id="834" r:id="rId76"/>
    <p:sldId id="924" r:id="rId77"/>
    <p:sldId id="925" r:id="rId78"/>
    <p:sldId id="926" r:id="rId79"/>
    <p:sldId id="927" r:id="rId80"/>
    <p:sldId id="928" r:id="rId81"/>
    <p:sldId id="929" r:id="rId82"/>
    <p:sldId id="930" r:id="rId83"/>
    <p:sldId id="931" r:id="rId84"/>
    <p:sldId id="932" r:id="rId85"/>
    <p:sldId id="933" r:id="rId86"/>
    <p:sldId id="747" r:id="rId87"/>
    <p:sldId id="752" r:id="rId88"/>
    <p:sldId id="805" r:id="rId89"/>
    <p:sldId id="896" r:id="rId90"/>
    <p:sldId id="897" r:id="rId91"/>
    <p:sldId id="898" r:id="rId92"/>
    <p:sldId id="901" r:id="rId93"/>
    <p:sldId id="899" r:id="rId94"/>
    <p:sldId id="900" r:id="rId95"/>
    <p:sldId id="902" r:id="rId96"/>
    <p:sldId id="903" r:id="rId97"/>
    <p:sldId id="806" r:id="rId98"/>
    <p:sldId id="807" r:id="rId99"/>
    <p:sldId id="808" r:id="rId100"/>
    <p:sldId id="809" r:id="rId101"/>
    <p:sldId id="810" r:id="rId102"/>
    <p:sldId id="811" r:id="rId103"/>
    <p:sldId id="812" r:id="rId104"/>
    <p:sldId id="813" r:id="rId105"/>
    <p:sldId id="817" r:id="rId106"/>
    <p:sldId id="814" r:id="rId107"/>
    <p:sldId id="815" r:id="rId108"/>
    <p:sldId id="816" r:id="rId109"/>
    <p:sldId id="829" r:id="rId110"/>
    <p:sldId id="830" r:id="rId111"/>
    <p:sldId id="749" r:id="rId112"/>
    <p:sldId id="818" r:id="rId113"/>
    <p:sldId id="750" r:id="rId114"/>
    <p:sldId id="819" r:id="rId115"/>
    <p:sldId id="820" r:id="rId116"/>
    <p:sldId id="821" r:id="rId117"/>
    <p:sldId id="833" r:id="rId118"/>
    <p:sldId id="832" r:id="rId119"/>
    <p:sldId id="822" r:id="rId120"/>
    <p:sldId id="823" r:id="rId121"/>
    <p:sldId id="824" r:id="rId122"/>
    <p:sldId id="904" r:id="rId123"/>
    <p:sldId id="905" r:id="rId124"/>
    <p:sldId id="906" r:id="rId125"/>
    <p:sldId id="907" r:id="rId126"/>
    <p:sldId id="908" r:id="rId127"/>
    <p:sldId id="909" r:id="rId128"/>
    <p:sldId id="910" r:id="rId129"/>
    <p:sldId id="912" r:id="rId130"/>
    <p:sldId id="913" r:id="rId131"/>
    <p:sldId id="825" r:id="rId132"/>
    <p:sldId id="826" r:id="rId133"/>
    <p:sldId id="914" r:id="rId134"/>
    <p:sldId id="915" r:id="rId135"/>
    <p:sldId id="916" r:id="rId136"/>
    <p:sldId id="917" r:id="rId137"/>
    <p:sldId id="918" r:id="rId138"/>
    <p:sldId id="919" r:id="rId139"/>
    <p:sldId id="827" r:id="rId140"/>
    <p:sldId id="828" r:id="rId141"/>
    <p:sldId id="920" r:id="rId142"/>
    <p:sldId id="921" r:id="rId143"/>
    <p:sldId id="922" r:id="rId144"/>
    <p:sldId id="923" r:id="rId145"/>
    <p:sldId id="934" r:id="rId146"/>
    <p:sldId id="942" r:id="rId147"/>
    <p:sldId id="943" r:id="rId148"/>
    <p:sldId id="935" r:id="rId149"/>
    <p:sldId id="936" r:id="rId150"/>
    <p:sldId id="937" r:id="rId151"/>
    <p:sldId id="938" r:id="rId152"/>
    <p:sldId id="939" r:id="rId153"/>
    <p:sldId id="940" r:id="rId154"/>
    <p:sldId id="941" r:id="rId15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6699FF"/>
    <a:srgbClr val="7D90C3"/>
    <a:srgbClr val="990000"/>
    <a:srgbClr val="3E6A54"/>
    <a:srgbClr val="000066"/>
    <a:srgbClr val="003300"/>
    <a:srgbClr val="28462B"/>
    <a:srgbClr val="5FA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-153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94"/>
    </p:cViewPr>
  </p:sorterViewPr>
  <p:notesViewPr>
    <p:cSldViewPr>
      <p:cViewPr varScale="1">
        <p:scale>
          <a:sx n="85" d="100"/>
          <a:sy n="85" d="100"/>
        </p:scale>
        <p:origin x="-2178" y="-4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9588" cy="466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t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endParaRPr lang="zh-CN" altLang="en-US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7800" y="0"/>
            <a:ext cx="3049588" cy="4667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t" anchorCtr="0" compatLnSpc="1">
            <a:prstTxWarp prst="textNoShape">
              <a:avLst/>
            </a:prstTxWarp>
          </a:bodyPr>
          <a:lstStyle>
            <a:lvl1pPr algn="r" defTabSz="935038">
              <a:defRPr sz="1200"/>
            </a:lvl1pPr>
          </a:lstStyle>
          <a:p>
            <a:endParaRPr lang="en-US" altLang="zh-CN"/>
          </a:p>
        </p:txBody>
      </p:sp>
      <p:sp>
        <p:nvSpPr>
          <p:cNvPr id="464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8250"/>
            <a:ext cx="3049588" cy="4651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b" anchorCtr="0" compatLnSpc="1">
            <a:prstTxWarp prst="textNoShape">
              <a:avLst/>
            </a:prstTxWarp>
          </a:bodyPr>
          <a:lstStyle>
            <a:lvl1pPr defTabSz="935038">
              <a:defRPr sz="1200"/>
            </a:lvl1pPr>
          </a:lstStyle>
          <a:p>
            <a:endParaRPr lang="en-US" altLang="zh-CN"/>
          </a:p>
        </p:txBody>
      </p:sp>
      <p:sp>
        <p:nvSpPr>
          <p:cNvPr id="464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7800" y="8858250"/>
            <a:ext cx="3049588" cy="4651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93488" tIns="46744" rIns="93488" bIns="46744" numCol="1" anchor="b" anchorCtr="0" compatLnSpc="1">
            <a:prstTxWarp prst="textNoShape">
              <a:avLst/>
            </a:prstTxWarp>
          </a:bodyPr>
          <a:lstStyle>
            <a:lvl1pPr algn="r" defTabSz="935038">
              <a:defRPr sz="1200"/>
            </a:lvl1pPr>
          </a:lstStyle>
          <a:p>
            <a:fld id="{BD4AC1EE-451C-41D4-A023-E9BC00862DD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492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zh-CN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6" rIns="93170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B07369C2-77D7-44E1-93DA-8B3EE704F24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75661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F0546-F89A-4A48-B3BB-C410268C7C0B}" type="slidenum">
              <a:rPr lang="zh-CN" altLang="en-US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1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F0546-F89A-4A48-B3BB-C410268C7C0B}" type="slidenum">
              <a:rPr lang="zh-CN" altLang="en-US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48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fld id="{809FAEED-9243-4F94-B2CE-0B2FAEE375E7}" type="slidenum">
              <a:rPr lang="zh-CN" altLang="en-US" sz="1400">
                <a:solidFill>
                  <a:schemeClr val="bg2"/>
                </a:solidFill>
                <a:ea typeface="宋体" pitchFamily="2" charset="-122"/>
              </a:rPr>
              <a:pPr/>
              <a:t>‹#›</a:t>
            </a:fld>
            <a:endParaRPr lang="en-US" altLang="zh-CN" sz="1400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 userDrawn="1"/>
        </p:nvSpPr>
        <p:spPr bwMode="auto">
          <a:xfrm>
            <a:off x="1447800" y="2057400"/>
            <a:ext cx="594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4356" name="Object 20"/>
          <p:cNvGraphicFramePr>
            <a:graphicFrameLocks noChangeAspect="1"/>
          </p:cNvGraphicFramePr>
          <p:nvPr/>
        </p:nvGraphicFramePr>
        <p:xfrm>
          <a:off x="3429000" y="4343400"/>
          <a:ext cx="1905000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剪辑" r:id="rId3" imgW="4006850" imgH="2857500" progId="">
                  <p:embed/>
                </p:oleObj>
              </mc:Choice>
              <mc:Fallback>
                <p:oleObj name="剪辑" r:id="rId3" imgW="4006850" imgH="2857500" progId="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343400"/>
                        <a:ext cx="1905000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/>
          </p:cNvGraphicFramePr>
          <p:nvPr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name="Clip" r:id="rId5" imgW="6857143" imgH="48963" progId="">
                  <p:embed/>
                </p:oleObj>
              </mc:Choice>
              <mc:Fallback>
                <p:oleObj name="Clip" r:id="rId5" imgW="6857143" imgH="48963" progId="">
                  <p:embed/>
                  <p:pic>
                    <p:nvPicPr>
                      <p:cNvPr id="0" name="Picture 14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3FA4A-CF53-4757-AAD8-AC71AD599EC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6A0B2B-8FFD-4573-B617-467208DBAF0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3EFE1-2202-4C40-89E4-CD049D0964B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9926B2-2C89-48B9-81B5-F0E37EE3BDA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25D47-667F-4DF6-99A1-AED53E3A667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57F728-B880-4590-9755-01A5C1A709A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F0D158-D67A-498B-BDEC-D52E4E4ED23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1BED37-E990-414C-B3C5-F6B30DBD462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20A61-E909-4DA2-B09D-D5237726F30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AD4D71-BDAE-4CA0-8D71-00AB16FB9A78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236791-2E2D-420C-A2B2-03679BFE1F2F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71D1D0-66B4-4DCB-89EF-B54CBF8D63D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721D6-1EAD-4DEE-B357-F880204AA84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D9D0A8-2037-4E72-B7BC-DB5EB484A5D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538758-9353-4BC2-AEDC-BAD3616BF65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7D6B31-DA26-4FC6-8D65-960B909C174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2EC288-46E0-4128-A0C3-AFE98B536DD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44A0BA-5112-421F-934E-5038A608806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78A8A5-783A-40E8-9196-639BAC42BF2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52F7C95-8159-4343-A586-833C5743D11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fld id="{5B329DF3-7C4C-4B1C-87B5-A195B71309B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C64499E8-9F9A-484A-BE55-36DCE72C31D6}" type="slidenum">
              <a:rPr lang="zh-CN" altLang="en-US"/>
              <a:pPr/>
              <a:t>‹#›</a:t>
            </a:fld>
            <a:endParaRPr lang="en-US" altLang="zh-CN"/>
          </a:p>
        </p:txBody>
      </p:sp>
      <p:graphicFrame>
        <p:nvGraphicFramePr>
          <p:cNvPr id="13335" name="Object 23"/>
          <p:cNvGraphicFramePr>
            <a:graphicFrameLocks/>
          </p:cNvGraphicFramePr>
          <p:nvPr/>
        </p:nvGraphicFramePr>
        <p:xfrm>
          <a:off x="381000" y="1143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8" name="Clip" r:id="rId14" imgW="6857143" imgH="48963" progId="">
                  <p:embed/>
                </p:oleObj>
              </mc:Choice>
              <mc:Fallback>
                <p:oleObj name="Clip" r:id="rId14" imgW="6857143" imgH="48963" progId="">
                  <p:embed/>
                  <p:pic>
                    <p:nvPicPr>
                      <p:cNvPr id="0" name="Picture 8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zoom/>
  </p:transition>
  <p:hf hdr="0" ftr="0"/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2.jpeg"/><Relationship Id="rId4" Type="http://schemas.openxmlformats.org/officeDocument/2006/relationships/image" Target="../media/image71.w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0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7.e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94.jpeg"/><Relationship Id="rId7" Type="http://schemas.openxmlformats.org/officeDocument/2006/relationships/image" Target="../media/image91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98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94.jpeg"/><Relationship Id="rId7" Type="http://schemas.openxmlformats.org/officeDocument/2006/relationships/image" Target="../media/image91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9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0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2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4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4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685800" y="2133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/>
            <a:r>
              <a:rPr lang="en-US" altLang="zh-CN" b="1" dirty="0" smtClean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Lecture 3</a:t>
            </a:r>
            <a:r>
              <a:rPr lang="en-US" altLang="zh-TW" b="1" dirty="0" smtClean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: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介质访问控制（</a:t>
            </a:r>
            <a:r>
              <a:rPr lang="en-US" altLang="zh-CN" b="1" dirty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 MAC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itchFamily="18" charset="0"/>
                <a:ea typeface="PMingLiU" pitchFamily="18" charset="-120"/>
              </a:rPr>
              <a:t>）子层</a:t>
            </a:r>
            <a:endParaRPr lang="en-US" altLang="zh-TW" b="1" dirty="0">
              <a:solidFill>
                <a:schemeClr val="tx2"/>
              </a:solidFill>
              <a:latin typeface="Times New Roman" pitchFamily="18" charset="0"/>
              <a:ea typeface="PMingLiU" pitchFamily="18" charset="-120"/>
            </a:endParaRPr>
          </a:p>
        </p:txBody>
      </p:sp>
      <p:graphicFrame>
        <p:nvGraphicFramePr>
          <p:cNvPr id="616459" name="Object 11"/>
          <p:cNvGraphicFramePr>
            <a:graphicFrameLocks/>
          </p:cNvGraphicFramePr>
          <p:nvPr/>
        </p:nvGraphicFramePr>
        <p:xfrm>
          <a:off x="381000" y="1524000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24" name="Clip" r:id="rId3" imgW="6857143" imgH="48963" progId="">
                  <p:embed/>
                </p:oleObj>
              </mc:Choice>
              <mc:Fallback>
                <p:oleObj name="Clip" r:id="rId3" imgW="6857143" imgH="48963" progId="">
                  <p:embed/>
                  <p:pic>
                    <p:nvPicPr>
                      <p:cNvPr id="0" name="Picture 7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8382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60" name="Rectangle 12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6461" name="Rectangle 13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5400" dirty="0" smtClean="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rPr>
              <a:t>计算机网络</a:t>
            </a:r>
            <a:endParaRPr lang="en-US" altLang="zh-CN" sz="5400" dirty="0">
              <a:solidFill>
                <a:schemeClr val="tx2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多路复用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10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406400" y="1587500"/>
            <a:ext cx="3886200" cy="364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多路复用(Multiplexing):</a:t>
            </a:r>
          </a:p>
          <a:p>
            <a:pPr>
              <a:lnSpc>
                <a:spcPts val="33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链路/网络资源（如带</a:t>
            </a:r>
          </a:p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宽）划分为“资源片”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将资源片分配给各路“呼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叫”（calls）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每路呼叫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独占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分配到的资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源片进行通信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资源片可能“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闲置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”(</a:t>
            </a:r>
            <a:r>
              <a:rPr lang="en-US" altLang="zh-CN" sz="2402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idle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(无共享)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24400" y="1625600"/>
            <a:ext cx="40386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典型多路复用方法: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frequency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波分多路复用(Wavelength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WDM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码分多路复用(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division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multiplexing-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CDM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15525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B7D4-E136-4C91-B14C-3AA1C5FE163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AC6037-9C17-4F9C-ACE7-3253EA16B034}" type="slidenum">
              <a:rPr lang="zh-CN" altLang="en-US"/>
              <a:pPr/>
              <a:t>100</a:t>
            </a:fld>
            <a:endParaRPr lang="en-US" altLang="zh-CN"/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3)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线</a:t>
            </a:r>
            <a:r>
              <a:rPr lang="zh-CN" altLang="en-US" dirty="0" smtClean="0">
                <a:ea typeface="宋体" pitchFamily="2" charset="-122"/>
              </a:rPr>
              <a:t>缆拓扑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  </a:t>
            </a:r>
          </a:p>
          <a:p>
            <a:pPr algn="ctr"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(a) </a:t>
            </a:r>
            <a:r>
              <a:rPr lang="en-US" altLang="zh-CN" dirty="0" smtClean="0">
                <a:ea typeface="宋体" pitchFamily="2" charset="-122"/>
              </a:rPr>
              <a:t>Linear,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Spine,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</a:t>
            </a:r>
            <a:r>
              <a:rPr lang="en-US" altLang="zh-CN" dirty="0">
                <a:ea typeface="宋体" pitchFamily="2" charset="-122"/>
              </a:rPr>
              <a:t>) </a:t>
            </a:r>
            <a:r>
              <a:rPr lang="en-US" altLang="zh-CN" dirty="0" smtClean="0">
                <a:ea typeface="宋体" pitchFamily="2" charset="-122"/>
              </a:rPr>
              <a:t>Tree,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 dirty="0">
                <a:ea typeface="宋体" pitchFamily="2" charset="-122"/>
              </a:rPr>
              <a:t> Segmented.</a:t>
            </a:r>
          </a:p>
        </p:txBody>
      </p:sp>
      <p:pic>
        <p:nvPicPr>
          <p:cNvPr id="805892" name="Picture 4" descr="4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819400"/>
            <a:ext cx="7710488" cy="25193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ED2E-4D3E-42DE-94AE-DF74F47C907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ECE54-85E4-4FD9-9D21-86A7B8365DA7}" type="slidenum">
              <a:rPr lang="zh-CN" altLang="en-US"/>
              <a:pPr/>
              <a:t>101</a:t>
            </a:fld>
            <a:endParaRPr lang="en-US" altLang="zh-CN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4)</a:t>
            </a:r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二进制编码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曼彻斯特编码</a:t>
            </a:r>
            <a:r>
              <a:rPr lang="en-US" altLang="zh-CN" dirty="0" smtClean="0">
                <a:ea typeface="宋体" pitchFamily="2" charset="-122"/>
              </a:rPr>
              <a:t>, </a:t>
            </a:r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差分</a:t>
            </a:r>
            <a:r>
              <a:rPr lang="zh-CN" altLang="en-US" dirty="0">
                <a:ea typeface="宋体" pitchFamily="2" charset="-122"/>
              </a:rPr>
              <a:t>曼彻斯特编码</a:t>
            </a:r>
            <a:r>
              <a:rPr lang="en-US" altLang="zh-CN" dirty="0" smtClean="0">
                <a:ea typeface="宋体" pitchFamily="2" charset="-122"/>
              </a:rPr>
              <a:t>.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06916" name="Picture 4" descr="4-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827963" cy="31035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0F2-F896-42B5-B1BB-833573890931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F5C22B-553B-42E0-890F-354DC2FE2202}" type="slidenum">
              <a:rPr lang="zh-CN" altLang="en-US"/>
              <a:pPr/>
              <a:t>102</a:t>
            </a:fld>
            <a:endParaRPr lang="en-US" altLang="zh-CN"/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以太网</a:t>
            </a:r>
            <a:r>
              <a:rPr lang="en-US" altLang="zh-CN" dirty="0" smtClean="0">
                <a:ea typeface="宋体" pitchFamily="2" charset="-122"/>
              </a:rPr>
              <a:t>MAC</a:t>
            </a:r>
            <a:r>
              <a:rPr lang="zh-CN" altLang="en-US" dirty="0" smtClean="0">
                <a:ea typeface="宋体" pitchFamily="2" charset="-122"/>
              </a:rPr>
              <a:t>子层协议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帧格式</a:t>
            </a:r>
            <a:r>
              <a:rPr lang="en-US" altLang="zh-CN" dirty="0" smtClean="0">
                <a:ea typeface="宋体" pitchFamily="2" charset="-122"/>
              </a:rPr>
              <a:t>.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以太网（</a:t>
            </a:r>
            <a:r>
              <a:rPr lang="en-US" altLang="zh-CN" dirty="0" smtClean="0">
                <a:ea typeface="宋体" pitchFamily="2" charset="-122"/>
              </a:rPr>
              <a:t>DIX</a:t>
            </a:r>
            <a:r>
              <a:rPr lang="zh-CN" altLang="en-US" dirty="0" smtClean="0">
                <a:ea typeface="宋体" pitchFamily="2" charset="-122"/>
              </a:rPr>
              <a:t>）</a:t>
            </a:r>
            <a:r>
              <a:rPr lang="en-US" altLang="zh-CN" dirty="0" smtClean="0">
                <a:ea typeface="宋体" pitchFamily="2" charset="-122"/>
              </a:rPr>
              <a:t>,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IEEE 802.3.</a:t>
            </a:r>
          </a:p>
        </p:txBody>
      </p:sp>
      <p:pic>
        <p:nvPicPr>
          <p:cNvPr id="807940" name="Picture 4" descr="4-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590800"/>
            <a:ext cx="8118475" cy="20669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A0C8-43B2-4639-8579-A79565723F1A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23F0D-B742-44E9-948A-C5D13D10898D}" type="slidenum">
              <a:rPr lang="zh-CN" altLang="en-US"/>
              <a:pPr/>
              <a:t>103</a:t>
            </a:fld>
            <a:endParaRPr lang="en-US" altLang="zh-CN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</a:t>
            </a:r>
            <a:r>
              <a:rPr lang="en-US" altLang="zh-CN" dirty="0">
                <a:ea typeface="宋体" pitchFamily="2" charset="-122"/>
              </a:rPr>
              <a:t>MAC</a:t>
            </a:r>
            <a:r>
              <a:rPr lang="zh-CN" altLang="en-US" dirty="0">
                <a:ea typeface="宋体" pitchFamily="2" charset="-122"/>
              </a:rPr>
              <a:t>子层协议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808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142872"/>
              </p:ext>
            </p:extLst>
          </p:nvPr>
        </p:nvGraphicFramePr>
        <p:xfrm>
          <a:off x="5410200" y="5494110"/>
          <a:ext cx="469870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7" name="Equation" r:id="rId3" imgW="253800" imgH="177480" progId="">
                  <p:embed/>
                </p:oleObj>
              </mc:Choice>
              <mc:Fallback>
                <p:oleObj name="Equation" r:id="rId3" imgW="253800" imgH="177480" progId="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494110"/>
                        <a:ext cx="469870" cy="3294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8964" name="Picture 4" descr="4-0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2209800"/>
            <a:ext cx="7227888" cy="281305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048000" y="548571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冲突检测的时间只需要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183ED-490C-4661-A2B6-B98780956E8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10853-DD2D-4C92-AD21-73B16E0697CA}" type="slidenum">
              <a:rPr lang="zh-CN" altLang="en-US"/>
              <a:pPr/>
              <a:t>104</a:t>
            </a:fld>
            <a:endParaRPr lang="en-US" altLang="zh-CN"/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以太网性能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具有</a:t>
            </a:r>
            <a:r>
              <a:rPr lang="en-US" altLang="zh-CN" dirty="0" smtClean="0">
                <a:ea typeface="宋体" pitchFamily="2" charset="-122"/>
              </a:rPr>
              <a:t>512-bit</a:t>
            </a:r>
            <a:r>
              <a:rPr lang="zh-CN" altLang="en-US" dirty="0" smtClean="0">
                <a:ea typeface="宋体" pitchFamily="2" charset="-122"/>
              </a:rPr>
              <a:t>时隙的</a:t>
            </a:r>
            <a:r>
              <a:rPr lang="en-US" altLang="zh-CN" dirty="0">
                <a:ea typeface="宋体" pitchFamily="2" charset="-122"/>
              </a:rPr>
              <a:t>10 Mbps </a:t>
            </a:r>
            <a:r>
              <a:rPr lang="zh-CN" altLang="en-US" dirty="0" smtClean="0">
                <a:ea typeface="宋体" pitchFamily="2" charset="-122"/>
              </a:rPr>
              <a:t>以太网效率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09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362200"/>
            <a:ext cx="5381625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C3C6-CC50-499B-919F-E0070BD4ACC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821382-9883-468F-87C8-6D6AE56DFFF2}" type="slidenum">
              <a:rPr lang="zh-CN" altLang="en-US"/>
              <a:pPr/>
              <a:t>105</a:t>
            </a:fld>
            <a:endParaRPr lang="en-US" altLang="zh-CN"/>
          </a:p>
        </p:txBody>
      </p:sp>
      <p:sp>
        <p:nvSpPr>
          <p:cNvPr id="814084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757238"/>
          </a:xfrm>
          <a:noFill/>
          <a:ln/>
        </p:spPr>
        <p:txBody>
          <a:bodyPr anchor="ctr"/>
          <a:lstStyle/>
          <a:p>
            <a:r>
              <a:rPr lang="zh-CN" altLang="en-US" dirty="0" smtClean="0">
                <a:ea typeface="宋体" pitchFamily="2" charset="-122"/>
              </a:rPr>
              <a:t>以太网实现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4085" name="Rectangle 5"/>
          <p:cNvSpPr>
            <a:spLocks noChangeArrowheads="1"/>
          </p:cNvSpPr>
          <p:nvPr/>
        </p:nvSpPr>
        <p:spPr bwMode="auto">
          <a:xfrm>
            <a:off x="3057525" y="1500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14086" name="Object 6"/>
          <p:cNvGraphicFramePr>
            <a:graphicFrameLocks noChangeAspect="1"/>
          </p:cNvGraphicFramePr>
          <p:nvPr/>
        </p:nvGraphicFramePr>
        <p:xfrm>
          <a:off x="838200" y="1600200"/>
          <a:ext cx="3644900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50" name="Visio" r:id="rId3" imgW="3030788" imgH="3861565" progId="">
                  <p:embed/>
                </p:oleObj>
              </mc:Choice>
              <mc:Fallback>
                <p:oleObj name="Visio" r:id="rId3" imgW="3030788" imgH="3861565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00200"/>
                        <a:ext cx="3644900" cy="4640263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4087" name="Picture 7" descr="网卡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2209800"/>
            <a:ext cx="3200400" cy="295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72B1-BA1F-49F5-B7CC-4AB584224B2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A2D964-3AFE-46ED-AB3E-DF3F3703EE73}" type="slidenum">
              <a:rPr lang="zh-CN" altLang="en-US"/>
              <a:pPr/>
              <a:t>106</a:t>
            </a:fld>
            <a:endParaRPr lang="en-US" altLang="zh-CN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交换式以太网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交换式以太网的简单示例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1012" name="Picture 4" descr="4-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14600"/>
            <a:ext cx="7337425" cy="32670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DAC8-B9F2-4CDB-A0CD-A97B30662D9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D3E88D-F5A2-4265-8E41-7359EF1EF34B}" type="slidenum">
              <a:rPr lang="zh-CN" altLang="en-US"/>
              <a:pPr/>
              <a:t>107</a:t>
            </a:fld>
            <a:endParaRPr lang="en-US" altLang="zh-CN"/>
          </a:p>
        </p:txBody>
      </p:sp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快速以太网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最初的快速以太线缆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2036" name="Picture 4" descr="4-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563" y="2519363"/>
            <a:ext cx="8388350" cy="13827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6307-65E5-440A-9D71-24D68032C9A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CCC9A-F776-4D90-A536-7C408DF124AA}" type="slidenum">
              <a:rPr lang="zh-CN" altLang="en-US"/>
              <a:pPr/>
              <a:t>108</a:t>
            </a:fld>
            <a:endParaRPr lang="en-US" altLang="zh-CN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IEEE 802.2</a:t>
            </a:r>
            <a:r>
              <a:rPr lang="en-US" altLang="zh-CN" dirty="0" smtClean="0">
                <a:ea typeface="宋体" pitchFamily="2" charset="-122"/>
              </a:rPr>
              <a:t>:</a:t>
            </a:r>
            <a:r>
              <a:rPr lang="zh-CN" altLang="en-US" dirty="0" smtClean="0">
                <a:ea typeface="宋体" pitchFamily="2" charset="-122"/>
              </a:rPr>
              <a:t>逻辑链路控制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5410200"/>
            <a:ext cx="6424613" cy="11509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LLC</a:t>
            </a:r>
            <a:r>
              <a:rPr lang="zh-CN" altLang="en-US" dirty="0" smtClean="0">
                <a:ea typeface="宋体" pitchFamily="2" charset="-122"/>
              </a:rPr>
              <a:t>的位置</a:t>
            </a:r>
            <a:r>
              <a:rPr lang="zh-CN" altLang="en-US" dirty="0">
                <a:ea typeface="宋体" pitchFamily="2" charset="-122"/>
              </a:rPr>
              <a:t>；</a:t>
            </a:r>
            <a:r>
              <a:rPr lang="en-US" altLang="zh-CN" dirty="0" smtClean="0">
                <a:ea typeface="宋体" pitchFamily="2" charset="-122"/>
              </a:rPr>
              <a:t>           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b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协议格式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3060" name="Picture 4" descr="4-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573963" cy="31416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8AF3-4E05-44B7-A721-E23623D74546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EF19C-B03A-48EA-AD61-D0C94B504B1C}" type="slidenum">
              <a:rPr lang="zh-CN" altLang="en-US"/>
              <a:pPr/>
              <a:t>109</a:t>
            </a:fld>
            <a:endParaRPr lang="en-US" altLang="zh-CN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  <a:r>
              <a:rPr lang="zh-CN" altLang="en-US" dirty="0" smtClean="0"/>
              <a:t>嗅</a:t>
            </a:r>
            <a:r>
              <a:rPr lang="zh-CN" altLang="en-US" dirty="0"/>
              <a:t>探</a:t>
            </a:r>
            <a:r>
              <a:rPr lang="zh-CN" altLang="en-US" dirty="0" smtClean="0"/>
              <a:t>器（</a:t>
            </a:r>
            <a:r>
              <a:rPr lang="en-US" altLang="zh-CN" dirty="0" smtClean="0"/>
              <a:t>Sniffer</a:t>
            </a:r>
            <a:r>
              <a:rPr lang="zh-CN" altLang="en-US" dirty="0" smtClean="0"/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2490788" y="23574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26374" name="Object 6"/>
          <p:cNvGraphicFramePr>
            <a:graphicFrameLocks noChangeAspect="1"/>
          </p:cNvGraphicFramePr>
          <p:nvPr/>
        </p:nvGraphicFramePr>
        <p:xfrm>
          <a:off x="609600" y="1524000"/>
          <a:ext cx="8077200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39" name="Visio" r:id="rId3" imgW="4161632" imgH="2146079" progId="">
                  <p:embed/>
                </p:oleObj>
              </mc:Choice>
              <mc:Fallback>
                <p:oleObj name="Visio" r:id="rId3" imgW="4161632" imgH="2146079" progId="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8077200" cy="4159250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频分多路复用</a:t>
            </a:r>
            <a:r>
              <a:rPr lang="en-US" altLang="zh-CN" dirty="0" smtClean="0"/>
              <a:t>FDM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11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208"/>
            <a:ext cx="9144000" cy="533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6855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487F-B153-43A5-99EF-081578A00C9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BFAE3F-C5C5-4169-880D-8A697B294015}" type="slidenum">
              <a:rPr lang="zh-CN" altLang="en-US"/>
              <a:pPr/>
              <a:t>110</a:t>
            </a:fld>
            <a:endParaRPr lang="en-US" altLang="zh-CN"/>
          </a:p>
        </p:txBody>
      </p:sp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Sniffer</a:t>
            </a:r>
            <a:r>
              <a:rPr lang="zh-CN" altLang="en-US" dirty="0" smtClean="0">
                <a:ea typeface="宋体" pitchFamily="2" charset="-122"/>
              </a:rPr>
              <a:t>捕捉的帧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7397" name="Rectangle 5"/>
          <p:cNvSpPr>
            <a:spLocks noChangeArrowheads="1"/>
          </p:cNvSpPr>
          <p:nvPr/>
        </p:nvSpPr>
        <p:spPr bwMode="auto">
          <a:xfrm>
            <a:off x="2728913" y="2328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27398" name="Object 6"/>
          <p:cNvGraphicFramePr>
            <a:graphicFrameLocks noChangeAspect="1"/>
          </p:cNvGraphicFramePr>
          <p:nvPr/>
        </p:nvGraphicFramePr>
        <p:xfrm>
          <a:off x="838200" y="1662113"/>
          <a:ext cx="7239000" cy="431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62" name="Visio" r:id="rId3" imgW="3686287" imgH="2200297" progId="">
                  <p:embed/>
                </p:oleObj>
              </mc:Choice>
              <mc:Fallback>
                <p:oleObj name="Visio" r:id="rId3" imgW="3686287" imgH="2200297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62113"/>
                        <a:ext cx="7239000" cy="4319587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LAN </a:t>
            </a:r>
            <a:r>
              <a:rPr lang="zh-CN" altLang="en-US" sz="4400" dirty="0" smtClean="0">
                <a:ea typeface="宋体" pitchFamily="2" charset="-122"/>
              </a:rPr>
              <a:t>交换</a:t>
            </a:r>
            <a:r>
              <a:rPr lang="en-US" altLang="zh-CN" sz="4400" dirty="0">
                <a:ea typeface="宋体" pitchFamily="2" charset="-122"/>
              </a:rPr>
              <a:t/>
            </a:r>
            <a:br>
              <a:rPr lang="en-US" altLang="zh-CN" sz="4400" dirty="0">
                <a:ea typeface="宋体" pitchFamily="2" charset="-122"/>
              </a:rPr>
            </a:br>
            <a:endParaRPr lang="zh-CN" altLang="en-US" sz="44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7363-AF44-4E73-9AA4-C83798E82EA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E0E179-3CF4-44B2-93B7-12363FBD11C0}" type="slidenum">
              <a:rPr lang="zh-CN" altLang="en-US"/>
              <a:pPr/>
              <a:t>112</a:t>
            </a:fld>
            <a:endParaRPr lang="en-US" altLang="zh-CN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数据链路层交换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由主干网连接的多个局域网，以处理高于单个局域网</a:t>
            </a:r>
            <a:r>
              <a:rPr lang="zh-CN" altLang="en-US" dirty="0" smtClean="0"/>
              <a:t>容量的</a:t>
            </a:r>
            <a:r>
              <a:rPr lang="zh-CN" altLang="en-US" dirty="0"/>
              <a:t>总</a:t>
            </a:r>
            <a:r>
              <a:rPr lang="zh-CN" altLang="en-US" dirty="0" smtClean="0"/>
              <a:t>负载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5108" name="Picture 4" descr="4-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438400"/>
            <a:ext cx="7586663" cy="36718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8F78-8A1E-4240-A191-52A2B6D8AE5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ABA189-87C8-4152-9B70-4091FCAE0770}" type="slidenum">
              <a:rPr lang="zh-CN" altLang="en-US"/>
              <a:pPr/>
              <a:t>113</a:t>
            </a:fld>
            <a:endParaRPr lang="en-US" altLang="zh-CN"/>
          </a:p>
        </p:txBody>
      </p:sp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集线器（</a:t>
            </a:r>
            <a:r>
              <a:rPr lang="en-US" altLang="zh-CN" dirty="0" smtClean="0">
                <a:ea typeface="宋体" pitchFamily="2" charset="-122"/>
              </a:rPr>
              <a:t>Hub</a:t>
            </a:r>
            <a:r>
              <a:rPr lang="zh-CN" altLang="en-US" dirty="0" smtClean="0">
                <a:ea typeface="宋体" pitchFamily="2" charset="-122"/>
              </a:rPr>
              <a:t>）交换示例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454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734175" cy="447675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D68B-FBDB-4912-B334-666D33B6683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96D56D-537B-416C-A6C9-733200BC076C}" type="slidenum">
              <a:rPr lang="zh-CN" altLang="en-US"/>
              <a:pPr/>
              <a:t>114</a:t>
            </a:fld>
            <a:endParaRPr lang="en-US" altLang="zh-CN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由</a:t>
            </a:r>
            <a:r>
              <a:rPr lang="en-US" altLang="zh-CN" dirty="0" smtClean="0">
                <a:ea typeface="宋体" pitchFamily="2" charset="-122"/>
              </a:rPr>
              <a:t>802.x </a:t>
            </a:r>
            <a:r>
              <a:rPr lang="zh-CN" altLang="en-US" dirty="0" smtClean="0">
                <a:ea typeface="宋体" pitchFamily="2" charset="-122"/>
              </a:rPr>
              <a:t>到</a:t>
            </a:r>
            <a:r>
              <a:rPr lang="en-US" altLang="zh-CN" dirty="0" smtClean="0">
                <a:ea typeface="宋体" pitchFamily="2" charset="-122"/>
              </a:rPr>
              <a:t> 802.y</a:t>
            </a:r>
            <a:r>
              <a:rPr lang="zh-CN" altLang="en-US" dirty="0" smtClean="0">
                <a:ea typeface="宋体" pitchFamily="2" charset="-122"/>
              </a:rPr>
              <a:t>的网桥</a:t>
            </a:r>
            <a:r>
              <a:rPr lang="en-US" altLang="zh-CN" dirty="0" smtClean="0">
                <a:ea typeface="宋体" pitchFamily="2" charset="-122"/>
              </a:rPr>
              <a:t>(Bridge)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由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802.11 </a:t>
            </a:r>
            <a:r>
              <a:rPr lang="zh-CN" altLang="en-US" dirty="0">
                <a:ea typeface="宋体" pitchFamily="2" charset="-122"/>
              </a:rPr>
              <a:t>至</a:t>
            </a:r>
            <a:r>
              <a:rPr lang="en-US" altLang="zh-CN" dirty="0" smtClean="0">
                <a:ea typeface="宋体" pitchFamily="2" charset="-122"/>
              </a:rPr>
              <a:t> 802.3</a:t>
            </a:r>
            <a:r>
              <a:rPr lang="zh-CN" altLang="en-US" dirty="0" smtClean="0">
                <a:ea typeface="宋体" pitchFamily="2" charset="-122"/>
              </a:rPr>
              <a:t>的</a:t>
            </a:r>
            <a:r>
              <a:rPr lang="en-US" altLang="zh-CN" dirty="0" smtClean="0">
                <a:ea typeface="宋体" pitchFamily="2" charset="-122"/>
              </a:rPr>
              <a:t>LAN</a:t>
            </a:r>
            <a:r>
              <a:rPr lang="zh-CN" altLang="en-US" dirty="0" smtClean="0">
                <a:ea typeface="宋体" pitchFamily="2" charset="-122"/>
              </a:rPr>
              <a:t>网桥的处理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6132" name="Picture 4" descr="4-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3600"/>
            <a:ext cx="7389813" cy="402272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14BB9-B5C4-49C7-8B05-C9193ED8CCF5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30D0A4-2700-437D-9394-B4C7DFC2CDF1}" type="slidenum">
              <a:rPr lang="zh-CN" altLang="en-US"/>
              <a:pPr/>
              <a:t>115</a:t>
            </a:fld>
            <a:endParaRPr lang="en-US" altLang="zh-CN"/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由</a:t>
            </a:r>
            <a:r>
              <a:rPr lang="en-US" altLang="zh-CN" dirty="0">
                <a:ea typeface="宋体" pitchFamily="2" charset="-122"/>
              </a:rPr>
              <a:t>802.x </a:t>
            </a:r>
            <a:r>
              <a:rPr lang="zh-CN" altLang="en-US" dirty="0">
                <a:ea typeface="宋体" pitchFamily="2" charset="-122"/>
              </a:rPr>
              <a:t>到</a:t>
            </a:r>
            <a:r>
              <a:rPr lang="en-US" altLang="zh-CN" dirty="0">
                <a:ea typeface="宋体" pitchFamily="2" charset="-122"/>
              </a:rPr>
              <a:t> 802.y</a:t>
            </a:r>
            <a:r>
              <a:rPr lang="zh-CN" altLang="en-US" dirty="0">
                <a:ea typeface="宋体" pitchFamily="2" charset="-122"/>
              </a:rPr>
              <a:t>的网桥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2)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 dirty="0" smtClean="0">
                <a:ea typeface="宋体" pitchFamily="2" charset="-122"/>
              </a:rPr>
              <a:t>IEEE </a:t>
            </a:r>
            <a:r>
              <a:rPr lang="en-US" altLang="zh-CN" dirty="0">
                <a:ea typeface="宋体" pitchFamily="2" charset="-122"/>
              </a:rPr>
              <a:t>802 </a:t>
            </a:r>
            <a:r>
              <a:rPr lang="zh-CN" altLang="en-US" dirty="0" smtClean="0">
                <a:ea typeface="宋体" pitchFamily="2" charset="-122"/>
              </a:rPr>
              <a:t>帧格式 （非按比例绘制）</a:t>
            </a:r>
            <a:endParaRPr lang="en-US" altLang="zh-CN" dirty="0" smtClean="0">
              <a:ea typeface="宋体" pitchFamily="2" charset="-122"/>
            </a:endParaRPr>
          </a:p>
        </p:txBody>
      </p:sp>
      <p:pic>
        <p:nvPicPr>
          <p:cNvPr id="817156" name="Picture 4" descr="4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743200"/>
            <a:ext cx="7945438" cy="2441575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45303-A11F-495E-AFAB-940A0BEBE27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A7E691-1209-41C6-A332-EBB7AC4919B1}" type="slidenum">
              <a:rPr lang="zh-CN" altLang="en-US"/>
              <a:pPr/>
              <a:t>116</a:t>
            </a:fld>
            <a:endParaRPr lang="en-US" altLang="zh-CN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本地网络互连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/>
              <a:t>具有四个局域网和两个网桥的配置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8180" name="Picture 4" descr="4-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362200"/>
            <a:ext cx="8240713" cy="26019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3C0E-37DF-4655-BD4A-07ADC76E6C7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39C2DB-B05F-4219-8F9F-F6CE064B7AB5}" type="slidenum">
              <a:rPr lang="zh-CN" altLang="en-US"/>
              <a:pPr/>
              <a:t>117</a:t>
            </a:fld>
            <a:endParaRPr lang="en-US" altLang="zh-CN"/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透明网桥</a:t>
            </a:r>
            <a:endParaRPr lang="zh-CN" altLang="en-US" dirty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81600"/>
            <a:ext cx="5409524" cy="18571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" y="114300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每一帧到达网桥时，网桥必须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决定丢弃或转发该帧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，如果是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后者，还要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决定在哪个端口传输帧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。做出决定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的依据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是帧中的目的地址，网桥在内部存储的一张大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哈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希（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查找目的地址，找到对应的转发端口。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当网桥首次接入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网络时，所有的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表是空的。对于每个发向未知目标地址的入境帧，网桥将它输出到所有的端口，但它来的那个输入端口除外。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因为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每个入境帧包含源地址，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网桥逐渐地会知道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哪个端口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到达主机，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然后构造一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项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然后逐渐建立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整张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hash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超时机制会定时清除网桥中的过期的表项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3A5E7-DEB0-4453-8FC7-C5B173D5A21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8D5AC1-0AC4-45AC-A793-769A41BAED57}" type="slidenum">
              <a:rPr lang="zh-CN" altLang="en-US"/>
              <a:pPr/>
              <a:t>118</a:t>
            </a:fld>
            <a:endParaRPr lang="en-US" altLang="zh-CN"/>
          </a:p>
        </p:txBody>
      </p:sp>
      <p:sp>
        <p:nvSpPr>
          <p:cNvPr id="8304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LAN</a:t>
            </a:r>
            <a:r>
              <a:rPr lang="zh-CN" altLang="en-US" dirty="0" smtClean="0">
                <a:ea typeface="宋体" pitchFamily="2" charset="-122"/>
              </a:rPr>
              <a:t>网桥原理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83046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57200" y="1382713"/>
          <a:ext cx="8382000" cy="49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32" name="Visio" r:id="rId3" imgW="6104893" imgH="3622889" progId="">
                  <p:embed/>
                </p:oleObj>
              </mc:Choice>
              <mc:Fallback>
                <p:oleObj name="Visio" r:id="rId3" imgW="6104893" imgH="3622889" progId="">
                  <p:embed/>
                  <p:pic>
                    <p:nvPicPr>
                      <p:cNvPr id="0" name="Picture 6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82713"/>
                        <a:ext cx="8382000" cy="4972050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E3C8-6501-41C6-B839-A8DE8DBB6C5F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FD5496-4276-4432-BF7C-CFF24AED417F}" type="slidenum">
              <a:rPr lang="zh-CN" altLang="en-US"/>
              <a:pPr/>
              <a:t>119</a:t>
            </a:fld>
            <a:endParaRPr lang="en-US" altLang="zh-CN"/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生成树网桥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两个并行的透明网桥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19204" name="Picture 4" descr="4-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14600"/>
            <a:ext cx="7112000" cy="37480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频分多路复用</a:t>
            </a:r>
            <a:r>
              <a:rPr lang="en-US" altLang="zh-CN" dirty="0"/>
              <a:t>FDM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742183" y="4787874"/>
            <a:ext cx="4572000" cy="914400"/>
          </a:xfrm>
          <a:custGeom>
            <a:avLst/>
            <a:gdLst>
              <a:gd name="connsiteX0" fmla="*/ 0 w 4572000"/>
              <a:gd name="connsiteY0" fmla="*/ 914400 h 914400"/>
              <a:gd name="connsiteX1" fmla="*/ 4571999 w 4572000"/>
              <a:gd name="connsiteY1" fmla="*/ 914400 h 914400"/>
              <a:gd name="connsiteX2" fmla="*/ 4571999 w 4572000"/>
              <a:gd name="connsiteY2" fmla="*/ 0 h 914400"/>
              <a:gd name="connsiteX3" fmla="*/ 0 w 4572000"/>
              <a:gd name="connsiteY3" fmla="*/ 0 h 914400"/>
              <a:gd name="connsiteX4" fmla="*/ 0 w 4572000"/>
              <a:gd name="connsiteY4" fmla="*/ 914400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914400">
                <a:moveTo>
                  <a:pt x="0" y="914400"/>
                </a:moveTo>
                <a:lnTo>
                  <a:pt x="4571999" y="914400"/>
                </a:lnTo>
                <a:lnTo>
                  <a:pt x="4571999" y="0"/>
                </a:lnTo>
                <a:lnTo>
                  <a:pt x="0" y="0"/>
                </a:lnTo>
                <a:lnTo>
                  <a:pt x="0" y="91440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735833" y="4781524"/>
            <a:ext cx="4584700" cy="927100"/>
          </a:xfrm>
          <a:custGeom>
            <a:avLst/>
            <a:gdLst>
              <a:gd name="connsiteX0" fmla="*/ 6350 w 4584700"/>
              <a:gd name="connsiteY0" fmla="*/ 920750 h 927100"/>
              <a:gd name="connsiteX1" fmla="*/ 4578349 w 4584700"/>
              <a:gd name="connsiteY1" fmla="*/ 920750 h 927100"/>
              <a:gd name="connsiteX2" fmla="*/ 4578349 w 4584700"/>
              <a:gd name="connsiteY2" fmla="*/ 6350 h 927100"/>
              <a:gd name="connsiteX3" fmla="*/ 6350 w 4584700"/>
              <a:gd name="connsiteY3" fmla="*/ 6350 h 927100"/>
              <a:gd name="connsiteX4" fmla="*/ 6350 w 4584700"/>
              <a:gd name="connsiteY4" fmla="*/ 920750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927100">
                <a:moveTo>
                  <a:pt x="6350" y="920750"/>
                </a:moveTo>
                <a:lnTo>
                  <a:pt x="4578349" y="9207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920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729483" y="48006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33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23133" y="47942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729483" y="50292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23133" y="50228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729483" y="5257800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723133" y="5251450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29483" y="5486374"/>
            <a:ext cx="4572000" cy="228600"/>
          </a:xfrm>
          <a:custGeom>
            <a:avLst/>
            <a:gdLst>
              <a:gd name="connsiteX0" fmla="*/ 0 w 4572000"/>
              <a:gd name="connsiteY0" fmla="*/ 228600 h 228600"/>
              <a:gd name="connsiteX1" fmla="*/ 4571999 w 4572000"/>
              <a:gd name="connsiteY1" fmla="*/ 228600 h 228600"/>
              <a:gd name="connsiteX2" fmla="*/ 4571999 w 4572000"/>
              <a:gd name="connsiteY2" fmla="*/ 0 h 228600"/>
              <a:gd name="connsiteX3" fmla="*/ 0 w 4572000"/>
              <a:gd name="connsiteY3" fmla="*/ 0 h 228600"/>
              <a:gd name="connsiteX4" fmla="*/ 0 w 45720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0" h="228600">
                <a:moveTo>
                  <a:pt x="0" y="228600"/>
                </a:moveTo>
                <a:lnTo>
                  <a:pt x="4571999" y="228600"/>
                </a:lnTo>
                <a:lnTo>
                  <a:pt x="4571999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723133" y="5480024"/>
            <a:ext cx="4584700" cy="241300"/>
          </a:xfrm>
          <a:custGeom>
            <a:avLst/>
            <a:gdLst>
              <a:gd name="connsiteX0" fmla="*/ 6350 w 4584700"/>
              <a:gd name="connsiteY0" fmla="*/ 234950 h 241300"/>
              <a:gd name="connsiteX1" fmla="*/ 4578349 w 4584700"/>
              <a:gd name="connsiteY1" fmla="*/ 234950 h 241300"/>
              <a:gd name="connsiteX2" fmla="*/ 4578349 w 4584700"/>
              <a:gd name="connsiteY2" fmla="*/ 6350 h 241300"/>
              <a:gd name="connsiteX3" fmla="*/ 6350 w 4584700"/>
              <a:gd name="connsiteY3" fmla="*/ 6350 h 241300"/>
              <a:gd name="connsiteX4" fmla="*/ 6350 w 45847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4700" h="241300">
                <a:moveTo>
                  <a:pt x="6350" y="234950"/>
                </a:moveTo>
                <a:lnTo>
                  <a:pt x="4578349" y="234950"/>
                </a:lnTo>
                <a:lnTo>
                  <a:pt x="4578349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723133" y="50228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23133" y="52514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23133" y="54800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23133" y="49085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723133" y="51371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2723133" y="5365750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2723133" y="5594324"/>
            <a:ext cx="4584700" cy="22225"/>
          </a:xfrm>
          <a:custGeom>
            <a:avLst/>
            <a:gdLst>
              <a:gd name="connsiteX0" fmla="*/ 6350 w 4584700"/>
              <a:gd name="connsiteY0" fmla="*/ 6350 h 22225"/>
              <a:gd name="connsiteX1" fmla="*/ 4578349 w 4584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84700" h="22225">
                <a:moveTo>
                  <a:pt x="6350" y="6350"/>
                </a:moveTo>
                <a:lnTo>
                  <a:pt x="45783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8935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336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8872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1983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1920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031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4968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807957" y="1804161"/>
            <a:ext cx="228600" cy="228600"/>
          </a:xfrm>
          <a:custGeom>
            <a:avLst/>
            <a:gdLst>
              <a:gd name="connsiteX0" fmla="*/ 0 w 228600"/>
              <a:gd name="connsiteY0" fmla="*/ 228600 h 228600"/>
              <a:gd name="connsiteX1" fmla="*/ 228600 w 228600"/>
              <a:gd name="connsiteY1" fmla="*/ 228600 h 228600"/>
              <a:gd name="connsiteX2" fmla="*/ 228600 w 228600"/>
              <a:gd name="connsiteY2" fmla="*/ 0 h 228600"/>
              <a:gd name="connsiteX3" fmla="*/ 0 w 228600"/>
              <a:gd name="connsiteY3" fmla="*/ 0 h 228600"/>
              <a:gd name="connsiteX4" fmla="*/ 0 w 228600"/>
              <a:gd name="connsiteY4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801607" y="1797811"/>
            <a:ext cx="241300" cy="241300"/>
          </a:xfrm>
          <a:custGeom>
            <a:avLst/>
            <a:gdLst>
              <a:gd name="connsiteX0" fmla="*/ 6350 w 241300"/>
              <a:gd name="connsiteY0" fmla="*/ 234950 h 241300"/>
              <a:gd name="connsiteX1" fmla="*/ 234950 w 241300"/>
              <a:gd name="connsiteY1" fmla="*/ 234950 h 241300"/>
              <a:gd name="connsiteX2" fmla="*/ 234950 w 241300"/>
              <a:gd name="connsiteY2" fmla="*/ 6350 h 241300"/>
              <a:gd name="connsiteX3" fmla="*/ 6350 w 241300"/>
              <a:gd name="connsiteY3" fmla="*/ 6350 h 241300"/>
              <a:gd name="connsiteX4" fmla="*/ 6350 w 241300"/>
              <a:gd name="connsiteY4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300" h="241300">
                <a:moveTo>
                  <a:pt x="6350" y="234950"/>
                </a:moveTo>
                <a:lnTo>
                  <a:pt x="234950" y="234950"/>
                </a:lnTo>
                <a:lnTo>
                  <a:pt x="234950" y="6350"/>
                </a:lnTo>
                <a:lnTo>
                  <a:pt x="6350" y="6350"/>
                </a:lnTo>
                <a:lnTo>
                  <a:pt x="6350" y="234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4470400"/>
            <a:ext cx="5041900" cy="1371600"/>
          </a:xfrm>
          <a:prstGeom prst="rect">
            <a:avLst/>
          </a:prstGeom>
          <a:noFill/>
        </p:spPr>
      </p:pic>
      <p:sp>
        <p:nvSpPr>
          <p:cNvPr id="32" name="TextBox 1"/>
          <p:cNvSpPr txBox="1"/>
          <p:nvPr/>
        </p:nvSpPr>
        <p:spPr>
          <a:xfrm>
            <a:off x="457200" y="1435100"/>
            <a:ext cx="49911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频分多路复用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的各用户占用不同的</a:t>
            </a:r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带宽资源（请注意，这里的“带宽</a:t>
            </a:r>
          </a:p>
          <a:p>
            <a:pPr>
              <a:lnSpc>
                <a:spcPts val="29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”是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频率带宽（单位：Hz）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而不是</a:t>
            </a:r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数据的发送速率）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用户在分配到一定的频带后，在通</a:t>
            </a:r>
          </a:p>
          <a:p>
            <a:pPr>
              <a:lnSpc>
                <a:spcPts val="26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信过程中自始至终都占用这个频带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FDM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>
                <a:tab pos="342900" algn="l"/>
                <a:tab pos="1181100" algn="l"/>
                <a:tab pos="1485900" algn="l"/>
                <a:tab pos="43942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6413500" y="1308100"/>
            <a:ext cx="1079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例如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个用户</a:t>
            </a:r>
          </a:p>
        </p:txBody>
      </p:sp>
    </p:spTree>
    <p:extLst>
      <p:ext uri="{BB962C8B-B14F-4D97-AF65-F5344CB8AC3E}">
        <p14:creationId xmlns:p14="http://schemas.microsoft.com/office/powerpoint/2010/main" val="140582092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2EBE2-04F6-4D6D-9936-E1605FD827C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A9C4A5-7216-47A9-ACA6-C5386FE8B413}" type="slidenum">
              <a:rPr lang="zh-CN" altLang="en-US"/>
              <a:pPr/>
              <a:t>120</a:t>
            </a:fld>
            <a:endParaRPr lang="en-US" altLang="zh-CN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生成树网桥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2)</a:t>
            </a:r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5050467"/>
            <a:ext cx="7980363" cy="127635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zh-CN" altLang="en-US" sz="2400" dirty="0" smtClean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dirty="0" smtClean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a)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互连的局域网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LANs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覆盖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LANs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的生成树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（虚线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不是生成树的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一部分）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20228" name="Picture 4" descr="4-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7075" y="1317625"/>
            <a:ext cx="7721600" cy="36115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397BE-8E3A-4D12-AC19-742A81B81BEA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296805-8F42-4805-B9D0-2B4903CECE5C}" type="slidenum">
              <a:rPr lang="zh-CN" altLang="en-US"/>
              <a:pPr/>
              <a:t>121</a:t>
            </a:fld>
            <a:endParaRPr lang="en-US" altLang="zh-CN"/>
          </a:p>
        </p:txBody>
      </p:sp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远程网桥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远程网桥用于互连远距离的</a:t>
            </a:r>
            <a:r>
              <a:rPr lang="en-US" altLang="zh-CN" dirty="0" smtClean="0">
                <a:ea typeface="宋体" pitchFamily="2" charset="-122"/>
              </a:rPr>
              <a:t>LANs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1252" name="Picture 4" descr="4-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743200"/>
            <a:ext cx="8186738" cy="25701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</a:t>
            </a:r>
            <a:r>
              <a:rPr lang="zh-CN" altLang="en-US" dirty="0" smtClean="0"/>
              <a:t>交换机（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122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85800" y="546100"/>
            <a:ext cx="7327900" cy="615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链路层设备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存储-转发以太网帧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检验到达帧的目的MAC地址，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选择性</a:t>
            </a:r>
          </a:p>
          <a:p>
            <a:pPr>
              <a:lnSpc>
                <a:spcPts val="33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(selectively)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向一个或多个输出链路转发帧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利用CSMA/CD访问链路，发送帧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透明(transparent)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主机感知不到交换机的存在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即插即用(plug-and-play)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自学习(self-learning)</a:t>
            </a:r>
          </a:p>
          <a:p>
            <a:pPr>
              <a:lnSpc>
                <a:spcPts val="4000"/>
              </a:lnSpc>
              <a:tabLst>
                <a:tab pos="457200" algn="l"/>
                <a:tab pos="749300" algn="l"/>
                <a:tab pos="1397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交换机无需配置</a:t>
            </a:r>
          </a:p>
        </p:txBody>
      </p:sp>
    </p:spTree>
    <p:extLst>
      <p:ext uri="{BB962C8B-B14F-4D97-AF65-F5344CB8AC3E}">
        <p14:creationId xmlns:p14="http://schemas.microsoft.com/office/powerpoint/2010/main" val="2947225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交换机：多端口间同时传输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123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2765425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2471801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2595626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205226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2700337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2538412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2305050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879850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3584638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3435350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200400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144773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324100"/>
            <a:ext cx="939800" cy="723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2700" y="3213100"/>
            <a:ext cx="939800" cy="711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1300" y="1727200"/>
            <a:ext cx="889000" cy="774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700" y="2908300"/>
            <a:ext cx="622300" cy="368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3873500"/>
            <a:ext cx="876300" cy="863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99400" y="2260600"/>
            <a:ext cx="876300" cy="774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0" y="3162300"/>
            <a:ext cx="876300" cy="7620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482600" y="1447800"/>
            <a:ext cx="42545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主机利用独享(dedicated)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链路直接连接交换机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交换机缓存帧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交换机在每段链路上利用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CSMA/CD收发帧，但无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冲突，且可以全双工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每段链路一个独立的冲突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交换(switching):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A-A’与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B-B’的传输可以同时进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行，没有冲突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445500" y="19685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204200" y="3924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0" y="2095500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172200" y="1524000"/>
            <a:ext cx="2000548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r>
              <a:rPr lang="en-US" altLang="zh-CN" dirty="0" smtClean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个接口交换机</a:t>
            </a:r>
          </a:p>
          <a:p>
            <a:pPr>
              <a:lnSpc>
                <a:spcPts val="2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1,2,3,4,5,6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781800" y="2514600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6599395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交换机转发表：交换表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124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2765425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2471801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2595626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205226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2700337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2538412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2305050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879850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3584638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3435350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200400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144773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324100"/>
            <a:ext cx="939800" cy="7239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2700" y="3213100"/>
            <a:ext cx="939800" cy="7112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1300" y="1727200"/>
            <a:ext cx="889000" cy="774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700" y="2908300"/>
            <a:ext cx="622300" cy="3683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6200" y="3873500"/>
            <a:ext cx="876300" cy="8636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99400" y="2260600"/>
            <a:ext cx="876300" cy="774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72400" y="3162300"/>
            <a:ext cx="876300" cy="762000"/>
          </a:xfrm>
          <a:prstGeom prst="rect">
            <a:avLst/>
          </a:prstGeom>
          <a:noFill/>
        </p:spPr>
      </p:pic>
      <p:sp>
        <p:nvSpPr>
          <p:cNvPr id="25" name="TextBox 1"/>
          <p:cNvSpPr txBox="1"/>
          <p:nvPr/>
        </p:nvSpPr>
        <p:spPr>
          <a:xfrm>
            <a:off x="8445500" y="19685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204200" y="39243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61000" y="2095500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172200" y="1524000"/>
            <a:ext cx="2000548" cy="4765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r>
              <a:rPr lang="en-US" altLang="zh-CN" dirty="0" smtClean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个接口交换机</a:t>
            </a:r>
          </a:p>
          <a:p>
            <a:pPr>
              <a:lnSpc>
                <a:spcPts val="2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1,2,3,4,5,6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781800" y="2514600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sp>
        <p:nvSpPr>
          <p:cNvPr id="30" name="TextBox 1"/>
          <p:cNvSpPr txBox="1"/>
          <p:nvPr/>
        </p:nvSpPr>
        <p:spPr>
          <a:xfrm>
            <a:off x="558800" y="1422400"/>
            <a:ext cx="44958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i="1" u="sng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交换机怎么知道A’可以通过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接口4到达，而B’可以通过接口5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58800" y="2260600"/>
            <a:ext cx="44958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每个交换机有一个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(switch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table),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每个入口(entry):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(主机的MAC地址,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到达主机的接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口,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时间戳)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看起来很像路由表！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交换表入口信息如何创建和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维护的那？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类似于路由协议？</a:t>
            </a:r>
          </a:p>
        </p:txBody>
      </p:sp>
    </p:spTree>
    <p:extLst>
      <p:ext uri="{BB962C8B-B14F-4D97-AF65-F5344CB8AC3E}">
        <p14:creationId xmlns:p14="http://schemas.microsoft.com/office/powerpoint/2010/main" val="32796456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交换机：自学习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6056376" y="3540691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042150" y="3247067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232650" y="3370892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042150" y="3980492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5810250" y="3475603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99425" y="3313678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983476" y="3080316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4655116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94375" y="4359904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69250" y="4210616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029325" y="3975666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337425" y="3920039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1300" y="2502466"/>
            <a:ext cx="889000" cy="7747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3700" y="3683566"/>
            <a:ext cx="622300" cy="3683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6200" y="4648766"/>
            <a:ext cx="876300" cy="8636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9400" y="3035866"/>
            <a:ext cx="876300" cy="7747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2400" y="3937566"/>
            <a:ext cx="876300" cy="7620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8445500" y="27437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8204200" y="46995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61000" y="2870766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172200" y="2299266"/>
            <a:ext cx="1423467" cy="373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r>
              <a:rPr lang="en-US" altLang="zh-CN" dirty="0" smtClean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81800" y="3289866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3099366"/>
            <a:ext cx="939800" cy="723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2700" y="3988366"/>
            <a:ext cx="939800" cy="711200"/>
          </a:xfrm>
          <a:prstGeom prst="rect">
            <a:avLst/>
          </a:prstGeom>
          <a:noFill/>
        </p:spPr>
      </p:pic>
      <p:sp>
        <p:nvSpPr>
          <p:cNvPr id="30" name="Freeform 3"/>
          <p:cNvSpPr/>
          <p:nvPr/>
        </p:nvSpPr>
        <p:spPr>
          <a:xfrm>
            <a:off x="7479665" y="2187320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473315" y="2180970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735189" y="2169922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20939" y="2177795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45400" y="1600200"/>
            <a:ext cx="444500" cy="571500"/>
          </a:xfrm>
          <a:prstGeom prst="rect">
            <a:avLst/>
          </a:prstGeom>
          <a:noFill/>
        </p:spPr>
      </p:pic>
      <p:sp>
        <p:nvSpPr>
          <p:cNvPr id="35" name="TextBox 1"/>
          <p:cNvSpPr txBox="1"/>
          <p:nvPr/>
        </p:nvSpPr>
        <p:spPr>
          <a:xfrm>
            <a:off x="8064500" y="1447800"/>
            <a:ext cx="850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graphicFrame>
        <p:nvGraphicFramePr>
          <p:cNvPr id="3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36011"/>
              </p:ext>
            </p:extLst>
          </p:nvPr>
        </p:nvGraphicFramePr>
        <p:xfrm>
          <a:off x="1154480" y="5094135"/>
          <a:ext cx="3005199" cy="1459065"/>
        </p:xfrm>
        <a:graphic>
          <a:graphicData uri="http://schemas.openxmlformats.org/drawingml/2006/table">
            <a:tbl>
              <a:tblPr/>
              <a:tblGrid>
                <a:gridCol w="1233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9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17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9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MAC地址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18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TextBox 1"/>
          <p:cNvSpPr txBox="1"/>
          <p:nvPr/>
        </p:nvSpPr>
        <p:spPr>
          <a:xfrm>
            <a:off x="520700" y="1410208"/>
            <a:ext cx="36957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交换机通过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自学习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，获知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到达主机的接口信息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当收到帧时，交换机“学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习”到发送帧的主机（通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781808"/>
            <a:ext cx="2844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过帧的源MAC地址），位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于收到该帧的接口所连接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520409" y="2224586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77900" y="3429508"/>
            <a:ext cx="3213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的LAN网段</a:t>
            </a:r>
          </a:p>
          <a:p>
            <a:pPr>
              <a:lnSpc>
                <a:spcPts val="28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将发送主机MAC地址/接口</a:t>
            </a:r>
          </a:p>
          <a:p>
            <a:pPr>
              <a:lnSpc>
                <a:spcPts val="22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信息记录到交换表中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200"/>
              </a:lnSpc>
              <a:tabLst>
                <a:tab pos="292100" algn="l"/>
                <a:tab pos="10414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初始为空</a:t>
            </a:r>
            <a:r>
              <a:rPr lang="en-US" altLang="zh-CN" sz="1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7320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交换机：帧过滤</a:t>
            </a:r>
            <a:r>
              <a:rPr lang="en-US" altLang="zh-CN" dirty="0" smtClean="0"/>
              <a:t>/</a:t>
            </a:r>
            <a:r>
              <a:rPr lang="zh-CN" altLang="en-US" dirty="0" smtClean="0"/>
              <a:t>转发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126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11200" y="660400"/>
            <a:ext cx="79629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	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当交换机收到帧: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记录帧的源MAC地址与输入链路接口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利用目的MAC地址检索交换表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在交换表中检索到与目的MAC地址匹配的入口(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entry)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目的主机位于收到帧的网段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丢弃帧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	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将帧转发到该入口指向的接口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34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泛洪(flood)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向除收到该帧的接口之外的所有接</a:t>
            </a:r>
          </a:p>
          <a:p>
            <a:pPr>
              <a:lnSpc>
                <a:spcPts val="2800"/>
              </a:lnSpc>
              <a:tabLst>
                <a:tab pos="342900" algn="l"/>
                <a:tab pos="685800" algn="l"/>
                <a:tab pos="711200" algn="l"/>
                <a:tab pos="749300" algn="l"/>
                <a:tab pos="914400" algn="l"/>
                <a:tab pos="965200" algn="l"/>
                <a:tab pos="1384300" algn="l"/>
                <a:tab pos="15748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口转发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9375894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自学习与转发过程举例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127</a:t>
            </a:fld>
            <a:endParaRPr lang="en-US" altLang="zh-CN"/>
          </a:p>
        </p:txBody>
      </p:sp>
      <p:sp>
        <p:nvSpPr>
          <p:cNvPr id="7" name="Freeform 3"/>
          <p:cNvSpPr/>
          <p:nvPr/>
        </p:nvSpPr>
        <p:spPr>
          <a:xfrm>
            <a:off x="6056376" y="3540691"/>
            <a:ext cx="733425" cy="311150"/>
          </a:xfrm>
          <a:custGeom>
            <a:avLst/>
            <a:gdLst>
              <a:gd name="connsiteX0" fmla="*/ 6350 w 733425"/>
              <a:gd name="connsiteY0" fmla="*/ 6350 h 311150"/>
              <a:gd name="connsiteX1" fmla="*/ 727075 w 733425"/>
              <a:gd name="connsiteY1" fmla="*/ 304800 h 31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3425" h="311150">
                <a:moveTo>
                  <a:pt x="6350" y="6350"/>
                </a:moveTo>
                <a:lnTo>
                  <a:pt x="727075" y="3048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042150" y="3247067"/>
            <a:ext cx="22225" cy="517525"/>
          </a:xfrm>
          <a:custGeom>
            <a:avLst/>
            <a:gdLst>
              <a:gd name="connsiteX0" fmla="*/ 6350 w 22225"/>
              <a:gd name="connsiteY0" fmla="*/ 6350 h 517525"/>
              <a:gd name="connsiteX1" fmla="*/ 6350 w 22225"/>
              <a:gd name="connsiteY1" fmla="*/ 511175 h 517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517525">
                <a:moveTo>
                  <a:pt x="6350" y="6350"/>
                </a:moveTo>
                <a:lnTo>
                  <a:pt x="6350" y="511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232650" y="3370892"/>
            <a:ext cx="904875" cy="496823"/>
          </a:xfrm>
          <a:custGeom>
            <a:avLst/>
            <a:gdLst>
              <a:gd name="connsiteX0" fmla="*/ 898525 w 904875"/>
              <a:gd name="connsiteY0" fmla="*/ 6350 h 496823"/>
              <a:gd name="connsiteX1" fmla="*/ 6350 w 904875"/>
              <a:gd name="connsiteY1" fmla="*/ 490473 h 496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4875" h="496823">
                <a:moveTo>
                  <a:pt x="898525" y="6350"/>
                </a:moveTo>
                <a:lnTo>
                  <a:pt x="6350" y="49047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042150" y="3980492"/>
            <a:ext cx="25400" cy="722248"/>
          </a:xfrm>
          <a:custGeom>
            <a:avLst/>
            <a:gdLst>
              <a:gd name="connsiteX0" fmla="*/ 6350 w 25400"/>
              <a:gd name="connsiteY0" fmla="*/ 715898 h 722248"/>
              <a:gd name="connsiteX1" fmla="*/ 19050 w 25400"/>
              <a:gd name="connsiteY1" fmla="*/ 6350 h 722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22248">
                <a:moveTo>
                  <a:pt x="6350" y="715898"/>
                </a:moveTo>
                <a:lnTo>
                  <a:pt x="190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810250" y="3475603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99425" y="3313678"/>
            <a:ext cx="177800" cy="122237"/>
          </a:xfrm>
          <a:custGeom>
            <a:avLst/>
            <a:gdLst>
              <a:gd name="connsiteX0" fmla="*/ 6350 w 177800"/>
              <a:gd name="connsiteY0" fmla="*/ 115887 h 122237"/>
              <a:gd name="connsiteX1" fmla="*/ 171450 w 177800"/>
              <a:gd name="connsiteY1" fmla="*/ 115887 h 122237"/>
              <a:gd name="connsiteX2" fmla="*/ 171450 w 177800"/>
              <a:gd name="connsiteY2" fmla="*/ 6350 h 122237"/>
              <a:gd name="connsiteX3" fmla="*/ 6350 w 177800"/>
              <a:gd name="connsiteY3" fmla="*/ 6350 h 122237"/>
              <a:gd name="connsiteX4" fmla="*/ 6350 w 177800"/>
              <a:gd name="connsiteY4" fmla="*/ 115887 h 1222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7800" h="122237">
                <a:moveTo>
                  <a:pt x="6350" y="115887"/>
                </a:moveTo>
                <a:lnTo>
                  <a:pt x="171450" y="115887"/>
                </a:lnTo>
                <a:lnTo>
                  <a:pt x="171450" y="6350"/>
                </a:lnTo>
                <a:lnTo>
                  <a:pt x="6350" y="6350"/>
                </a:lnTo>
                <a:lnTo>
                  <a:pt x="6350" y="1158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83476" y="3080316"/>
            <a:ext cx="122235" cy="177800"/>
          </a:xfrm>
          <a:custGeom>
            <a:avLst/>
            <a:gdLst>
              <a:gd name="connsiteX0" fmla="*/ 6350 w 122235"/>
              <a:gd name="connsiteY0" fmla="*/ 171450 h 177800"/>
              <a:gd name="connsiteX1" fmla="*/ 115885 w 122235"/>
              <a:gd name="connsiteY1" fmla="*/ 171450 h 177800"/>
              <a:gd name="connsiteX2" fmla="*/ 115885 w 122235"/>
              <a:gd name="connsiteY2" fmla="*/ 6350 h 177800"/>
              <a:gd name="connsiteX3" fmla="*/ 6350 w 122235"/>
              <a:gd name="connsiteY3" fmla="*/ 6350 h 177800"/>
              <a:gd name="connsiteX4" fmla="*/ 6350 w 12223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235" h="177800">
                <a:moveTo>
                  <a:pt x="6350" y="171450"/>
                </a:moveTo>
                <a:lnTo>
                  <a:pt x="115885" y="171450"/>
                </a:lnTo>
                <a:lnTo>
                  <a:pt x="11588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83476" y="4655116"/>
            <a:ext cx="123825" cy="177800"/>
          </a:xfrm>
          <a:custGeom>
            <a:avLst/>
            <a:gdLst>
              <a:gd name="connsiteX0" fmla="*/ 6350 w 123825"/>
              <a:gd name="connsiteY0" fmla="*/ 171450 h 177800"/>
              <a:gd name="connsiteX1" fmla="*/ 117475 w 123825"/>
              <a:gd name="connsiteY1" fmla="*/ 171450 h 177800"/>
              <a:gd name="connsiteX2" fmla="*/ 117475 w 123825"/>
              <a:gd name="connsiteY2" fmla="*/ 6350 h 177800"/>
              <a:gd name="connsiteX3" fmla="*/ 6350 w 123825"/>
              <a:gd name="connsiteY3" fmla="*/ 6350 h 177800"/>
              <a:gd name="connsiteX4" fmla="*/ 6350 w 123825"/>
              <a:gd name="connsiteY4" fmla="*/ 171450 h 177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825" h="177800">
                <a:moveTo>
                  <a:pt x="6350" y="171450"/>
                </a:moveTo>
                <a:lnTo>
                  <a:pt x="117475" y="171450"/>
                </a:lnTo>
                <a:lnTo>
                  <a:pt x="117475" y="6350"/>
                </a:lnTo>
                <a:lnTo>
                  <a:pt x="6350" y="6350"/>
                </a:lnTo>
                <a:lnTo>
                  <a:pt x="6350" y="1714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94375" y="4359904"/>
            <a:ext cx="233362" cy="112712"/>
          </a:xfrm>
          <a:custGeom>
            <a:avLst/>
            <a:gdLst>
              <a:gd name="connsiteX0" fmla="*/ 6350 w 233362"/>
              <a:gd name="connsiteY0" fmla="*/ 106362 h 112712"/>
              <a:gd name="connsiteX1" fmla="*/ 227012 w 233362"/>
              <a:gd name="connsiteY1" fmla="*/ 106362 h 112712"/>
              <a:gd name="connsiteX2" fmla="*/ 227012 w 233362"/>
              <a:gd name="connsiteY2" fmla="*/ 6350 h 112712"/>
              <a:gd name="connsiteX3" fmla="*/ 6350 w 233362"/>
              <a:gd name="connsiteY3" fmla="*/ 6350 h 112712"/>
              <a:gd name="connsiteX4" fmla="*/ 6350 w 233362"/>
              <a:gd name="connsiteY4" fmla="*/ 106362 h 1127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362" h="112712">
                <a:moveTo>
                  <a:pt x="6350" y="106362"/>
                </a:moveTo>
                <a:lnTo>
                  <a:pt x="227012" y="106362"/>
                </a:lnTo>
                <a:lnTo>
                  <a:pt x="227012" y="6350"/>
                </a:lnTo>
                <a:lnTo>
                  <a:pt x="6350" y="6350"/>
                </a:lnTo>
                <a:lnTo>
                  <a:pt x="6350" y="1063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69250" y="4210616"/>
            <a:ext cx="179387" cy="123825"/>
          </a:xfrm>
          <a:custGeom>
            <a:avLst/>
            <a:gdLst>
              <a:gd name="connsiteX0" fmla="*/ 6350 w 179387"/>
              <a:gd name="connsiteY0" fmla="*/ 117475 h 123825"/>
              <a:gd name="connsiteX1" fmla="*/ 173037 w 179387"/>
              <a:gd name="connsiteY1" fmla="*/ 117475 h 123825"/>
              <a:gd name="connsiteX2" fmla="*/ 173037 w 179387"/>
              <a:gd name="connsiteY2" fmla="*/ 6350 h 123825"/>
              <a:gd name="connsiteX3" fmla="*/ 6350 w 179387"/>
              <a:gd name="connsiteY3" fmla="*/ 6350 h 123825"/>
              <a:gd name="connsiteX4" fmla="*/ 6350 w 179387"/>
              <a:gd name="connsiteY4" fmla="*/ 11747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87" h="123825">
                <a:moveTo>
                  <a:pt x="6350" y="117475"/>
                </a:moveTo>
                <a:lnTo>
                  <a:pt x="173037" y="117475"/>
                </a:lnTo>
                <a:lnTo>
                  <a:pt x="173037" y="6350"/>
                </a:lnTo>
                <a:lnTo>
                  <a:pt x="6350" y="6350"/>
                </a:lnTo>
                <a:lnTo>
                  <a:pt x="6350" y="1174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8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029325" y="3975666"/>
            <a:ext cx="757301" cy="463550"/>
          </a:xfrm>
          <a:custGeom>
            <a:avLst/>
            <a:gdLst>
              <a:gd name="connsiteX0" fmla="*/ 6350 w 757301"/>
              <a:gd name="connsiteY0" fmla="*/ 457200 h 463550"/>
              <a:gd name="connsiteX1" fmla="*/ 750951 w 757301"/>
              <a:gd name="connsiteY1" fmla="*/ 6350 h 463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301" h="463550">
                <a:moveTo>
                  <a:pt x="6350" y="457200"/>
                </a:moveTo>
                <a:lnTo>
                  <a:pt x="75095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337425" y="3920039"/>
            <a:ext cx="658876" cy="350900"/>
          </a:xfrm>
          <a:custGeom>
            <a:avLst/>
            <a:gdLst>
              <a:gd name="connsiteX0" fmla="*/ 652526 w 658876"/>
              <a:gd name="connsiteY0" fmla="*/ 344551 h 350900"/>
              <a:gd name="connsiteX1" fmla="*/ 6350 w 658876"/>
              <a:gd name="connsiteY1" fmla="*/ 6350 h 35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8876" h="350900">
                <a:moveTo>
                  <a:pt x="652526" y="34455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91300" y="2502466"/>
            <a:ext cx="889000" cy="7747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43700" y="3683566"/>
            <a:ext cx="622300" cy="3683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6200" y="4648766"/>
            <a:ext cx="876300" cy="863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9400" y="3035866"/>
            <a:ext cx="876300" cy="7747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2400" y="3937566"/>
            <a:ext cx="876300" cy="7620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8445500" y="27437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204200" y="4699566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461000" y="2870766"/>
            <a:ext cx="495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2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</a:tabLst>
            </a:pP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781800" y="3289866"/>
            <a:ext cx="24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000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3099366"/>
            <a:ext cx="939800" cy="723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92700" y="3988366"/>
            <a:ext cx="939800" cy="711200"/>
          </a:xfrm>
          <a:prstGeom prst="rect">
            <a:avLst/>
          </a:prstGeom>
          <a:noFill/>
        </p:spPr>
      </p:pic>
      <p:sp>
        <p:nvSpPr>
          <p:cNvPr id="31" name="Freeform 3"/>
          <p:cNvSpPr/>
          <p:nvPr/>
        </p:nvSpPr>
        <p:spPr>
          <a:xfrm>
            <a:off x="7479665" y="2187320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473315" y="2180970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735189" y="2169922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020939" y="2177795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45400" y="1600200"/>
            <a:ext cx="444500" cy="571500"/>
          </a:xfrm>
          <a:prstGeom prst="rect">
            <a:avLst/>
          </a:prstGeom>
          <a:noFill/>
        </p:spPr>
      </p:pic>
      <p:sp>
        <p:nvSpPr>
          <p:cNvPr id="36" name="TextBox 1"/>
          <p:cNvSpPr txBox="1"/>
          <p:nvPr/>
        </p:nvSpPr>
        <p:spPr>
          <a:xfrm>
            <a:off x="8064500" y="1447800"/>
            <a:ext cx="850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A’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7520409" y="2224586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8" name="Freeform 3"/>
          <p:cNvSpPr/>
          <p:nvPr/>
        </p:nvSpPr>
        <p:spPr>
          <a:xfrm>
            <a:off x="6483350" y="3903598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6477000" y="3897248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6738874" y="3886200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7024624" y="3894073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903974" y="4987925"/>
            <a:ext cx="1395476" cy="263525"/>
          </a:xfrm>
          <a:custGeom>
            <a:avLst/>
            <a:gdLst>
              <a:gd name="connsiteX0" fmla="*/ 0 w 1395476"/>
              <a:gd name="connsiteY0" fmla="*/ 263525 h 263525"/>
              <a:gd name="connsiteX1" fmla="*/ 1395476 w 1395476"/>
              <a:gd name="connsiteY1" fmla="*/ 263525 h 263525"/>
              <a:gd name="connsiteX2" fmla="*/ 1395476 w 1395476"/>
              <a:gd name="connsiteY2" fmla="*/ 0 h 263525"/>
              <a:gd name="connsiteX3" fmla="*/ 0 w 1395476"/>
              <a:gd name="connsiteY3" fmla="*/ 0 h 263525"/>
              <a:gd name="connsiteX4" fmla="*/ 0 w 1395476"/>
              <a:gd name="connsiteY4" fmla="*/ 263525 h 263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476" h="263525">
                <a:moveTo>
                  <a:pt x="0" y="263525"/>
                </a:moveTo>
                <a:lnTo>
                  <a:pt x="1395476" y="263525"/>
                </a:lnTo>
                <a:lnTo>
                  <a:pt x="1395476" y="0"/>
                </a:lnTo>
                <a:lnTo>
                  <a:pt x="0" y="0"/>
                </a:lnTo>
                <a:lnTo>
                  <a:pt x="0" y="263525"/>
                </a:lnTo>
              </a:path>
            </a:pathLst>
          </a:custGeom>
          <a:solidFill>
            <a:srgbClr val="3333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6897624" y="4981575"/>
            <a:ext cx="1408176" cy="276225"/>
          </a:xfrm>
          <a:custGeom>
            <a:avLst/>
            <a:gdLst>
              <a:gd name="connsiteX0" fmla="*/ 6350 w 1408176"/>
              <a:gd name="connsiteY0" fmla="*/ 269875 h 276225"/>
              <a:gd name="connsiteX1" fmla="*/ 1401826 w 1408176"/>
              <a:gd name="connsiteY1" fmla="*/ 269875 h 276225"/>
              <a:gd name="connsiteX2" fmla="*/ 1401826 w 1408176"/>
              <a:gd name="connsiteY2" fmla="*/ 6350 h 276225"/>
              <a:gd name="connsiteX3" fmla="*/ 6350 w 1408176"/>
              <a:gd name="connsiteY3" fmla="*/ 6350 h 276225"/>
              <a:gd name="connsiteX4" fmla="*/ 6350 w 1408176"/>
              <a:gd name="connsiteY4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8176" h="276225">
                <a:moveTo>
                  <a:pt x="6350" y="269875"/>
                </a:moveTo>
                <a:lnTo>
                  <a:pt x="1401826" y="269875"/>
                </a:lnTo>
                <a:lnTo>
                  <a:pt x="1401826" y="6350"/>
                </a:lnTo>
                <a:lnTo>
                  <a:pt x="6350" y="6350"/>
                </a:lnTo>
                <a:lnTo>
                  <a:pt x="6350" y="2698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7159498" y="4970527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7445248" y="4978400"/>
            <a:ext cx="22225" cy="276225"/>
          </a:xfrm>
          <a:custGeom>
            <a:avLst/>
            <a:gdLst>
              <a:gd name="connsiteX0" fmla="*/ 6350 w 22225"/>
              <a:gd name="connsiteY0" fmla="*/ 6350 h 276225"/>
              <a:gd name="connsiteX1" fmla="*/ 6350 w 22225"/>
              <a:gd name="connsiteY1" fmla="*/ 269875 h 276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76225">
                <a:moveTo>
                  <a:pt x="6350" y="6350"/>
                </a:moveTo>
                <a:lnTo>
                  <a:pt x="6350" y="26987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6519279" y="3923837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34200" y="5029200"/>
            <a:ext cx="44884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’</a:t>
            </a:r>
            <a:r>
              <a:rPr lang="en-US" altLang="zh-CN" sz="1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64681" y="2286000"/>
            <a:ext cx="1423467" cy="373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r>
              <a:rPr lang="en-US" altLang="zh-CN" dirty="0" smtClean="0"/>
              <a:t>        </a:t>
            </a:r>
          </a:p>
          <a:p>
            <a:pPr>
              <a:lnSpc>
                <a:spcPts val="3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8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406400" algn="l"/>
                <a:tab pos="533400" algn="l"/>
                <a:tab pos="660400" algn="l"/>
                <a:tab pos="927100" algn="l"/>
                <a:tab pos="12573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’</a:t>
            </a:r>
          </a:p>
        </p:txBody>
      </p:sp>
      <p:graphicFrame>
        <p:nvGraphicFramePr>
          <p:cNvPr id="49" name="表格 4"/>
          <p:cNvGraphicFramePr>
            <a:graphicFrameLocks noGrp="1"/>
          </p:cNvGraphicFramePr>
          <p:nvPr/>
        </p:nvGraphicFramePr>
        <p:xfrm>
          <a:off x="684212" y="4445190"/>
          <a:ext cx="3005199" cy="1694243"/>
        </p:xfrm>
        <a:graphic>
          <a:graphicData uri="http://schemas.openxmlformats.org/drawingml/2006/table">
            <a:tbl>
              <a:tblPr/>
              <a:tblGrid>
                <a:gridCol w="1233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99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17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576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MAC地址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接口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TTL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54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zh-CN" altLang="en-US" sz="1802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r>
                        <a:rPr lang="en-US" altLang="zh-CN" sz="1897" dirty="0" smtClean="0">
                          <a:solidFill>
                            <a:srgbClr val="000000"/>
                          </a:solidFill>
                          <a:latin typeface="MS PGothic" pitchFamily="18" charset="0"/>
                          <a:cs typeface="MS PGothic" pitchFamily="18" charset="0"/>
                        </a:rPr>
                        <a:t>’</a:t>
                      </a:r>
                      <a:endParaRPr lang="zh-CN" altLang="en-US" sz="1897" dirty="0" smtClean="0">
                        <a:solidFill>
                          <a:srgbClr val="000000"/>
                        </a:solidFill>
                        <a:latin typeface="MS PGothic" pitchFamily="18" charset="0"/>
                        <a:cs typeface="MS PGothic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2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800" b="1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  <a:endParaRPr lang="zh-CN" altLang="en-US" sz="1800" b="1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TextBox 1"/>
          <p:cNvSpPr txBox="1"/>
          <p:nvPr/>
        </p:nvSpPr>
        <p:spPr>
          <a:xfrm>
            <a:off x="1587500" y="3860800"/>
            <a:ext cx="11938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交换表</a:t>
            </a:r>
          </a:p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初始为空</a:t>
            </a: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68300" y="1600200"/>
            <a:ext cx="4422236" cy="7258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目的MAC地址A’，位置未知：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泛洪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flooding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381000" y="2514600"/>
            <a:ext cx="4267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目的MAC地址A，位置已知：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选择性转发</a:t>
            </a:r>
          </a:p>
        </p:txBody>
      </p:sp>
    </p:spTree>
    <p:extLst>
      <p:ext uri="{BB962C8B-B14F-4D97-AF65-F5344CB8AC3E}">
        <p14:creationId xmlns:p14="http://schemas.microsoft.com/office/powerpoint/2010/main" val="167691760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交换机互联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76450" y="3125851"/>
            <a:ext cx="568325" cy="22225"/>
          </a:xfrm>
          <a:custGeom>
            <a:avLst/>
            <a:gdLst>
              <a:gd name="connsiteX0" fmla="*/ 561975 w 568325"/>
              <a:gd name="connsiteY0" fmla="*/ 6350 h 22225"/>
              <a:gd name="connsiteX1" fmla="*/ 6350 w 568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8325" h="22225">
                <a:moveTo>
                  <a:pt x="561975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963801" y="3173476"/>
            <a:ext cx="284099" cy="327025"/>
          </a:xfrm>
          <a:custGeom>
            <a:avLst/>
            <a:gdLst>
              <a:gd name="connsiteX0" fmla="*/ 277748 w 284099"/>
              <a:gd name="connsiteY0" fmla="*/ 6350 h 327025"/>
              <a:gd name="connsiteX1" fmla="*/ 6350 w 284099"/>
              <a:gd name="connsiteY1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099" h="327025">
                <a:moveTo>
                  <a:pt x="277748" y="6350"/>
                </a:moveTo>
                <a:lnTo>
                  <a:pt x="6350" y="3206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82901" y="3202051"/>
            <a:ext cx="85725" cy="307975"/>
          </a:xfrm>
          <a:custGeom>
            <a:avLst/>
            <a:gdLst>
              <a:gd name="connsiteX0" fmla="*/ 6350 w 85725"/>
              <a:gd name="connsiteY0" fmla="*/ 6350 h 307975"/>
              <a:gd name="connsiteX1" fmla="*/ 79375 w 85725"/>
              <a:gd name="connsiteY1" fmla="*/ 301625 h 307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725" h="307975">
                <a:moveTo>
                  <a:pt x="6350" y="6350"/>
                </a:moveTo>
                <a:lnTo>
                  <a:pt x="79375" y="301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629025" y="3163951"/>
            <a:ext cx="358775" cy="228600"/>
          </a:xfrm>
          <a:custGeom>
            <a:avLst/>
            <a:gdLst>
              <a:gd name="connsiteX0" fmla="*/ 352425 w 358775"/>
              <a:gd name="connsiteY0" fmla="*/ 6350 h 228600"/>
              <a:gd name="connsiteX1" fmla="*/ 6350 w 358775"/>
              <a:gd name="connsiteY1" fmla="*/ 2222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8775" h="228600">
                <a:moveTo>
                  <a:pt x="352425" y="6350"/>
                </a:moveTo>
                <a:lnTo>
                  <a:pt x="6350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943350" y="3183001"/>
            <a:ext cx="138176" cy="600075"/>
          </a:xfrm>
          <a:custGeom>
            <a:avLst/>
            <a:gdLst>
              <a:gd name="connsiteX0" fmla="*/ 131826 w 138176"/>
              <a:gd name="connsiteY0" fmla="*/ 6350 h 600075"/>
              <a:gd name="connsiteX1" fmla="*/ 6350 w 138176"/>
              <a:gd name="connsiteY1" fmla="*/ 593725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8176" h="600075">
                <a:moveTo>
                  <a:pt x="131826" y="6350"/>
                </a:moveTo>
                <a:lnTo>
                  <a:pt x="6350" y="5937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48150" y="3125851"/>
            <a:ext cx="242950" cy="374650"/>
          </a:xfrm>
          <a:custGeom>
            <a:avLst/>
            <a:gdLst>
              <a:gd name="connsiteX0" fmla="*/ 6350 w 242950"/>
              <a:gd name="connsiteY0" fmla="*/ 6350 h 374650"/>
              <a:gd name="connsiteX1" fmla="*/ 236601 w 242950"/>
              <a:gd name="connsiteY1" fmla="*/ 368300 h 3746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2950" h="374650">
                <a:moveTo>
                  <a:pt x="6350" y="6350"/>
                </a:moveTo>
                <a:lnTo>
                  <a:pt x="236601" y="3683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26151" y="3202051"/>
            <a:ext cx="441325" cy="257175"/>
          </a:xfrm>
          <a:custGeom>
            <a:avLst/>
            <a:gdLst>
              <a:gd name="connsiteX0" fmla="*/ 434975 w 441325"/>
              <a:gd name="connsiteY0" fmla="*/ 6350 h 257175"/>
              <a:gd name="connsiteX1" fmla="*/ 6350 w 441325"/>
              <a:gd name="connsiteY1" fmla="*/ 250825 h 257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1325" h="257175">
                <a:moveTo>
                  <a:pt x="434975" y="6350"/>
                </a:moveTo>
                <a:lnTo>
                  <a:pt x="6350" y="2508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29325" y="3173476"/>
            <a:ext cx="22225" cy="482600"/>
          </a:xfrm>
          <a:custGeom>
            <a:avLst/>
            <a:gdLst>
              <a:gd name="connsiteX0" fmla="*/ 15875 w 22225"/>
              <a:gd name="connsiteY0" fmla="*/ 6350 h 482600"/>
              <a:gd name="connsiteX1" fmla="*/ 6350 w 22225"/>
              <a:gd name="connsiteY1" fmla="*/ 476250 h 482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482600">
                <a:moveTo>
                  <a:pt x="15875" y="6350"/>
                </a:moveTo>
                <a:lnTo>
                  <a:pt x="6350" y="476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373376" y="2451100"/>
            <a:ext cx="1530350" cy="549275"/>
          </a:xfrm>
          <a:custGeom>
            <a:avLst/>
            <a:gdLst>
              <a:gd name="connsiteX0" fmla="*/ 1524000 w 1530350"/>
              <a:gd name="connsiteY0" fmla="*/ 6350 h 549275"/>
              <a:gd name="connsiteX1" fmla="*/ 6350 w 1530350"/>
              <a:gd name="connsiteY1" fmla="*/ 542925 h 549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0350" h="549275">
                <a:moveTo>
                  <a:pt x="1524000" y="6350"/>
                </a:moveTo>
                <a:lnTo>
                  <a:pt x="6350" y="5429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194175" y="2417698"/>
            <a:ext cx="22225" cy="612775"/>
          </a:xfrm>
          <a:custGeom>
            <a:avLst/>
            <a:gdLst>
              <a:gd name="connsiteX0" fmla="*/ 6350 w 22225"/>
              <a:gd name="connsiteY0" fmla="*/ 6350 h 612775"/>
              <a:gd name="connsiteX1" fmla="*/ 6350 w 22225"/>
              <a:gd name="connsiteY1" fmla="*/ 606425 h 612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612775">
                <a:moveTo>
                  <a:pt x="6350" y="6350"/>
                </a:moveTo>
                <a:lnTo>
                  <a:pt x="6350" y="6064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443476" y="2401951"/>
            <a:ext cx="1419225" cy="696848"/>
          </a:xfrm>
          <a:custGeom>
            <a:avLst/>
            <a:gdLst>
              <a:gd name="connsiteX0" fmla="*/ 1412875 w 1419225"/>
              <a:gd name="connsiteY0" fmla="*/ 690498 h 696848"/>
              <a:gd name="connsiteX1" fmla="*/ 6350 w 1419225"/>
              <a:gd name="connsiteY1" fmla="*/ 6350 h 696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19225" h="696848">
                <a:moveTo>
                  <a:pt x="1412875" y="69049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05626" y="3227323"/>
            <a:ext cx="298450" cy="171450"/>
          </a:xfrm>
          <a:custGeom>
            <a:avLst/>
            <a:gdLst>
              <a:gd name="connsiteX0" fmla="*/ 6350 w 298450"/>
              <a:gd name="connsiteY0" fmla="*/ 6350 h 171450"/>
              <a:gd name="connsiteX1" fmla="*/ 292100 w 298450"/>
              <a:gd name="connsiteY1" fmla="*/ 165100 h 171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8450" h="171450">
                <a:moveTo>
                  <a:pt x="6350" y="6350"/>
                </a:moveTo>
                <a:lnTo>
                  <a:pt x="292100" y="1651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0800" y="2209800"/>
            <a:ext cx="698500" cy="3175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7600" y="2921000"/>
            <a:ext cx="1587500" cy="9906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8100" y="2933700"/>
            <a:ext cx="698500" cy="3302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3263900"/>
            <a:ext cx="1587500" cy="863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1900" y="3022600"/>
            <a:ext cx="1917700" cy="1003300"/>
          </a:xfrm>
          <a:prstGeom prst="rect">
            <a:avLst/>
          </a:prstGeom>
          <a:noFill/>
        </p:spPr>
      </p:pic>
      <p:sp>
        <p:nvSpPr>
          <p:cNvPr id="23" name="TextBox 1"/>
          <p:cNvSpPr txBox="1"/>
          <p:nvPr/>
        </p:nvSpPr>
        <p:spPr>
          <a:xfrm>
            <a:off x="774700" y="4749800"/>
            <a:ext cx="7645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402" b="1" u="sng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Q: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向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发送帧时，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怎么知道通过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转发？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又怎么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知道通过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1560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u="sng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自学习！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工作过程与单一交换机情形相同！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414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498600" y="3517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260600" y="2654300"/>
            <a:ext cx="25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743200" y="35179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178300" y="38735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4648200" y="32766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492500" y="2997200"/>
            <a:ext cx="393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98500" y="479966"/>
            <a:ext cx="4292842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578100" algn="l"/>
                <a:tab pos="40259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2578100" algn="l"/>
                <a:tab pos="40259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交换机可以互联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578100" algn="l"/>
                <a:tab pos="4025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096000" y="2743200"/>
            <a:ext cx="406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331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073900" y="33909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194300" y="38100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929719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组织机构（</a:t>
            </a:r>
            <a:r>
              <a:rPr lang="en-US" altLang="zh-CN" dirty="0" smtClean="0"/>
              <a:t>Institutional</a:t>
            </a:r>
            <a:r>
              <a:rPr lang="zh-CN" altLang="en-US" dirty="0" smtClean="0"/>
              <a:t>）网络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129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773"/>
            <a:ext cx="9144000" cy="532262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990600" y="2324100"/>
            <a:ext cx="914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去往外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部网络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49500" y="2159000"/>
            <a:ext cx="91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511800" y="2209800"/>
            <a:ext cx="22606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 smtClean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子网</a:t>
            </a:r>
          </a:p>
          <a:p>
            <a:pPr>
              <a:lnSpc>
                <a:spcPts val="2800"/>
              </a:lnSpc>
              <a:tabLst>
                <a:tab pos="673100" algn="l"/>
                <a:tab pos="1028700" algn="l"/>
                <a:tab pos="1143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CC0000"/>
                </a:solidFill>
                <a:latin typeface="MS PGothic" pitchFamily="18" charset="0"/>
                <a:cs typeface="MS PGothic" pitchFamily="18" charset="0"/>
              </a:rPr>
              <a:t>广播域</a:t>
            </a:r>
            <a:r>
              <a:rPr lang="en-US" altLang="zh-CN" sz="2400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227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时分多路复用</a:t>
            </a:r>
            <a:r>
              <a:rPr lang="en-US" altLang="zh-CN" dirty="0" smtClean="0"/>
              <a:t>TDM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</a:t>
            </a:fld>
            <a:endParaRPr lang="en-US" altLang="zh-CN"/>
          </a:p>
        </p:txBody>
      </p:sp>
      <p:sp>
        <p:nvSpPr>
          <p:cNvPr id="34" name="TextBox 1"/>
          <p:cNvSpPr txBox="1"/>
          <p:nvPr/>
        </p:nvSpPr>
        <p:spPr>
          <a:xfrm>
            <a:off x="531213" y="622610"/>
            <a:ext cx="7947625" cy="5445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2108200" algn="l"/>
              </a:tabLst>
            </a:pPr>
            <a:r>
              <a:rPr lang="en-US" altLang="zh-CN" dirty="0">
                <a:solidFill>
                  <a:srgbClr val="3333CC"/>
                </a:solidFill>
              </a:rPr>
              <a:t>	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342900" algn="l"/>
                <a:tab pos="2108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时分复用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则是将时间划分为一段段等长的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时分复</a:t>
            </a:r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用帧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帧），每个用户在每个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帧中占</a:t>
            </a:r>
          </a:p>
          <a:p>
            <a:pPr>
              <a:lnSpc>
                <a:spcPts val="31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 err="1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用固定序号的时隙</a:t>
            </a: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每用户所占用的时隙是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周期性出现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（其周期就是</a:t>
            </a:r>
          </a:p>
          <a:p>
            <a:pPr>
              <a:lnSpc>
                <a:spcPts val="33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帧的长度）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2108200" algn="l"/>
              </a:tabLst>
            </a:pPr>
            <a:r>
              <a:rPr lang="en-US" altLang="zh-CN" sz="2798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时分复用的所有用户是在不同的时间占用</a:t>
            </a:r>
            <a:r>
              <a:rPr lang="en-US" altLang="zh-CN" sz="27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相同的</a:t>
            </a:r>
          </a:p>
          <a:p>
            <a:pPr>
              <a:lnSpc>
                <a:spcPts val="3000"/>
              </a:lnSpc>
              <a:tabLst>
                <a:tab pos="3429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频带宽度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810000"/>
            <a:ext cx="7277100" cy="102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181931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0"/>
            <a:ext cx="7716838" cy="762000"/>
          </a:xfrm>
        </p:spPr>
        <p:txBody>
          <a:bodyPr/>
          <a:lstStyle/>
          <a:p>
            <a:r>
              <a:rPr lang="zh-CN" altLang="en-US" dirty="0" smtClean="0"/>
              <a:t>交换机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路由器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130</a:t>
            </a:fld>
            <a:endParaRPr lang="en-US" altLang="zh-CN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3999" cy="5745252"/>
          </a:xfrm>
          <a:prstGeom prst="rect">
            <a:avLst/>
          </a:prstGeom>
        </p:spPr>
      </p:pic>
      <p:sp>
        <p:nvSpPr>
          <p:cNvPr id="52" name="TextBox 1"/>
          <p:cNvSpPr txBox="1"/>
          <p:nvPr/>
        </p:nvSpPr>
        <p:spPr>
          <a:xfrm>
            <a:off x="533400" y="1409700"/>
            <a:ext cx="3543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两者均为存储-转发设备: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网络层设备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(检测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533400" y="2235200"/>
            <a:ext cx="3543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网络层分组首部)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链路层设备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(检测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链路层帧的首部)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33400" y="3898900"/>
            <a:ext cx="2514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二者均使用转发表: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533400" y="4381500"/>
            <a:ext cx="3657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路由器: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利用路由算法(路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由协议)计算(设置),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依据IP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交换机: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利用自学习、泛洪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构建转发表,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依据MAC地址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5422900" y="990600"/>
            <a:ext cx="1027525" cy="1200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endParaRPr lang="en-US" altLang="zh-CN" sz="1598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400"/>
              </a:lnSpc>
              <a:tabLst>
                <a:tab pos="50800" algn="l"/>
                <a:tab pos="266700" algn="l"/>
              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2400"/>
              </a:lnSpc>
              <a:tabLst>
                <a:tab pos="50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400"/>
              </a:lnSpc>
              <a:tabLst>
                <a:tab pos="50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6972300" y="4254500"/>
            <a:ext cx="80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7302500" y="2209800"/>
            <a:ext cx="800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286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461000" y="2209800"/>
            <a:ext cx="1257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826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switch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32400" y="4737100"/>
            <a:ext cx="10668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 smtClean="0"/>
              <a:t>			</a:t>
            </a: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2400"/>
              </a:lnSpc>
              <a:tabLst>
                <a:tab pos="88900" algn="l"/>
                <a:tab pos="139700" algn="l"/>
                <a:tab pos="1524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552731" y="1689100"/>
            <a:ext cx="800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1403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datagram</a:t>
            </a:r>
          </a:p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8331200" y="2222500"/>
            <a:ext cx="546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6985000" y="3632200"/>
            <a:ext cx="1714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datagram</a:t>
            </a:r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1596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5092700" y="38227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router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-1" y="838200"/>
            <a:ext cx="5257801" cy="4523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6781801" y="794678"/>
            <a:ext cx="2362200" cy="4958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7" name="等腰三角形 66"/>
          <p:cNvSpPr/>
          <p:nvPr/>
        </p:nvSpPr>
        <p:spPr bwMode="auto">
          <a:xfrm rot="10442663">
            <a:off x="6572142" y="787837"/>
            <a:ext cx="342900" cy="491097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576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ACC5-9DF6-4D87-BC2F-B370FEB7A4B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8919FF-4EB3-41C3-B15E-5B0587AAE19A}" type="slidenum">
              <a:rPr lang="zh-CN" altLang="en-US"/>
              <a:pPr/>
              <a:t>131</a:t>
            </a:fld>
            <a:endParaRPr lang="en-US" altLang="zh-CN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458200" cy="762000"/>
          </a:xfrm>
        </p:spPr>
        <p:txBody>
          <a:bodyPr/>
          <a:lstStyle/>
          <a:p>
            <a:r>
              <a:rPr lang="zh-CN" altLang="en-US" sz="3200" dirty="0" smtClean="0">
                <a:ea typeface="宋体" pitchFamily="2" charset="-122"/>
              </a:rPr>
              <a:t>中继器（</a:t>
            </a:r>
            <a:r>
              <a:rPr lang="en-US" altLang="zh-CN" sz="3200" dirty="0" smtClean="0">
                <a:ea typeface="宋体" pitchFamily="2" charset="-122"/>
              </a:rPr>
              <a:t>Repeater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r>
              <a:rPr lang="zh-CN" altLang="en-US" sz="3200" dirty="0">
                <a:ea typeface="宋体" pitchFamily="2" charset="-122"/>
              </a:rPr>
              <a:t>、</a:t>
            </a:r>
            <a:r>
              <a:rPr lang="zh-CN" altLang="en-US" sz="3200" dirty="0" smtClean="0">
                <a:ea typeface="宋体" pitchFamily="2" charset="-122"/>
              </a:rPr>
              <a:t>集线器、</a:t>
            </a:r>
            <a:r>
              <a:rPr lang="en-US" altLang="zh-CN" sz="3200" dirty="0" smtClean="0">
                <a:ea typeface="宋体" pitchFamily="2" charset="-122"/>
              </a:rPr>
              <a:t> </a:t>
            </a:r>
            <a:r>
              <a:rPr lang="zh-CN" altLang="en-US" sz="3200" dirty="0" smtClean="0">
                <a:ea typeface="宋体" pitchFamily="2" charset="-122"/>
              </a:rPr>
              <a:t>网桥、交换机、路由器（</a:t>
            </a:r>
            <a:r>
              <a:rPr lang="en-US" altLang="zh-CN" sz="3200" dirty="0" smtClean="0">
                <a:ea typeface="宋体" pitchFamily="2" charset="-122"/>
              </a:rPr>
              <a:t>Router</a:t>
            </a:r>
            <a:r>
              <a:rPr lang="zh-CN" altLang="en-US" sz="3200" dirty="0" smtClean="0">
                <a:ea typeface="宋体" pitchFamily="2" charset="-122"/>
              </a:rPr>
              <a:t>）和网关（</a:t>
            </a:r>
            <a:r>
              <a:rPr lang="en-US" altLang="zh-CN" sz="3200" dirty="0" smtClean="0">
                <a:ea typeface="宋体" pitchFamily="2" charset="-122"/>
              </a:rPr>
              <a:t>Gateway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endParaRPr lang="en-US" altLang="zh-CN" sz="3200" dirty="0">
              <a:ea typeface="宋体" pitchFamily="2" charset="-122"/>
            </a:endParaRPr>
          </a:p>
        </p:txBody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154" y="5181600"/>
            <a:ext cx="7440612" cy="11255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设备的工作层次；  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b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帧、数据包和头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2276" name="Picture 4" descr="4-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970088"/>
            <a:ext cx="8053388" cy="2754312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6B603-B4E9-445C-B64E-69AF54DD6C2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41AC845-C6B4-4359-B457-0848147DBDF6}" type="slidenum">
              <a:rPr lang="zh-CN" altLang="en-US"/>
              <a:pPr/>
              <a:t>132</a:t>
            </a:fld>
            <a:endParaRPr lang="en-US" altLang="zh-CN"/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762000"/>
          </a:xfrm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中继器（</a:t>
            </a:r>
            <a:r>
              <a:rPr lang="en-US" altLang="zh-CN" sz="3200" dirty="0">
                <a:ea typeface="宋体" pitchFamily="2" charset="-122"/>
              </a:rPr>
              <a:t>Repeater</a:t>
            </a:r>
            <a:r>
              <a:rPr lang="zh-CN" altLang="en-US" sz="3200" dirty="0">
                <a:ea typeface="宋体" pitchFamily="2" charset="-122"/>
              </a:rPr>
              <a:t>）、集线器、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zh-CN" altLang="en-US" sz="3200" dirty="0">
                <a:ea typeface="宋体" pitchFamily="2" charset="-122"/>
              </a:rPr>
              <a:t>网桥、交换机、路由器（</a:t>
            </a:r>
            <a:r>
              <a:rPr lang="en-US" altLang="zh-CN" sz="3200" dirty="0">
                <a:ea typeface="宋体" pitchFamily="2" charset="-122"/>
              </a:rPr>
              <a:t>Router</a:t>
            </a:r>
            <a:r>
              <a:rPr lang="zh-CN" altLang="en-US" sz="3200" dirty="0">
                <a:ea typeface="宋体" pitchFamily="2" charset="-122"/>
              </a:rPr>
              <a:t>）和网关（</a:t>
            </a:r>
            <a:r>
              <a:rPr lang="en-US" altLang="zh-CN" sz="3200" dirty="0">
                <a:ea typeface="宋体" pitchFamily="2" charset="-122"/>
              </a:rPr>
              <a:t>Gateway</a:t>
            </a:r>
            <a:r>
              <a:rPr lang="zh-CN" altLang="en-US" sz="3200" dirty="0">
                <a:ea typeface="宋体" pitchFamily="2" charset="-122"/>
              </a:rPr>
              <a:t>）</a:t>
            </a:r>
            <a:r>
              <a:rPr lang="en-US" altLang="zh-CN" sz="3200" dirty="0" smtClean="0">
                <a:ea typeface="宋体" pitchFamily="2" charset="-122"/>
              </a:rPr>
              <a:t>(</a:t>
            </a:r>
            <a:r>
              <a:rPr lang="en-US" altLang="zh-CN" sz="3200" dirty="0">
                <a:ea typeface="宋体" pitchFamily="2" charset="-122"/>
              </a:rPr>
              <a:t>2)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集线器</a:t>
            </a:r>
            <a:r>
              <a:rPr lang="en-US" altLang="zh-CN" dirty="0" smtClean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网桥</a:t>
            </a:r>
            <a:r>
              <a:rPr lang="en-US" altLang="zh-CN" dirty="0" smtClean="0">
                <a:ea typeface="宋体" pitchFamily="2" charset="-122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>
                <a:ea typeface="宋体" pitchFamily="2" charset="-122"/>
              </a:rPr>
              <a:t>交换机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3300" name="Picture 4" descr="4-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90800"/>
            <a:ext cx="8275638" cy="287178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</a:t>
            </a:r>
            <a:r>
              <a:rPr lang="zh-CN" altLang="en-US" dirty="0" smtClean="0"/>
              <a:t>设备对比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133</a:t>
            </a:fld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" y="1304075"/>
            <a:ext cx="8975834" cy="5228139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33909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集线器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6355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72200" y="1437129"/>
            <a:ext cx="56425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网桥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366000" y="1437129"/>
            <a:ext cx="84638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016000" y="2247900"/>
            <a:ext cx="2044700" cy="415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层次</a:t>
            </a:r>
          </a:p>
          <a:p>
            <a:pPr>
              <a:lnSpc>
                <a:spcPts val="41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流量</a:t>
            </a:r>
            <a:r>
              <a:rPr lang="en-US" altLang="zh-CN" sz="2598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冲突域</a:t>
            </a:r>
            <a:r>
              <a:rPr lang="en-US" altLang="zh-CN" sz="2598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隔离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广播域隔离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即插即用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优化路由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dirty="0" smtClean="0"/>
              <a:t>			</a:t>
            </a:r>
            <a:r>
              <a:rPr lang="en-US" altLang="zh-CN" sz="2569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直通传输</a:t>
            </a:r>
          </a:p>
          <a:p>
            <a:pPr>
              <a:lnSpc>
                <a:spcPts val="3900"/>
              </a:lnSpc>
              <a:tabLst>
                <a:tab pos="101600" algn="l"/>
                <a:tab pos="215900" algn="l"/>
                <a:tab pos="381000" algn="l"/>
                <a:tab pos="711200" algn="l"/>
              </a:tabLst>
            </a:pPr>
            <a:r>
              <a:rPr lang="en-US" altLang="zh-CN" sz="2598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(Cut</a:t>
            </a:r>
            <a:r>
              <a:rPr lang="en-US" altLang="zh-CN" sz="2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dirty="0" smtClean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through)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467100" y="1803400"/>
            <a:ext cx="6731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sz="2198" u="sng" dirty="0" smtClean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(hub)</a:t>
            </a:r>
          </a:p>
          <a:p>
            <a:pPr>
              <a:lnSpc>
                <a:spcPts val="36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88900" algn="l"/>
                <a:tab pos="1778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445000" y="1803400"/>
            <a:ext cx="1054776" cy="44576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sz="2198" u="sng" dirty="0" smtClean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(switch)</a:t>
            </a:r>
          </a:p>
          <a:p>
            <a:pPr>
              <a:lnSpc>
                <a:spcPts val="36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55600" algn="l"/>
                <a:tab pos="4318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930900" y="1803400"/>
            <a:ext cx="10414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sz="2198" u="sng" dirty="0" smtClean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(bridge)</a:t>
            </a:r>
          </a:p>
          <a:p>
            <a:pPr>
              <a:lnSpc>
                <a:spcPts val="3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264400" y="1803400"/>
            <a:ext cx="10414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sz="2198" u="sng" dirty="0" smtClean="0">
                <a:solidFill>
                  <a:srgbClr val="0000FF"/>
                </a:solidFill>
                <a:latin typeface="Comic Sans MS" pitchFamily="18" charset="0"/>
                <a:cs typeface="Comic Sans MS" pitchFamily="18" charset="0"/>
              </a:rPr>
              <a:t>(router)</a:t>
            </a:r>
          </a:p>
          <a:p>
            <a:pPr>
              <a:lnSpc>
                <a:spcPts val="3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yes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66700" algn="l"/>
                <a:tab pos="355600" algn="l"/>
                <a:tab pos="419100" algn="l"/>
              </a:tabLst>
            </a:pPr>
            <a:r>
              <a:rPr lang="en-US" altLang="zh-CN" dirty="0" smtClean="0"/>
              <a:t>		</a:t>
            </a:r>
            <a:r>
              <a:rPr lang="en-US" altLang="zh-CN" sz="2598" dirty="0" smtClean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859058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虚拟局域网（</a:t>
            </a:r>
            <a:r>
              <a:rPr lang="en-US" altLang="zh-CN" dirty="0">
                <a:ea typeface="宋体" pitchFamily="2" charset="-122"/>
              </a:rPr>
              <a:t>VLAN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13707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3035300" y="1066800"/>
            <a:ext cx="5809667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考虑一下情形:</a:t>
            </a:r>
          </a:p>
          <a:p>
            <a:pPr>
              <a:lnSpc>
                <a:spcPts val="3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CS用户迁移到EE，但是</a:t>
            </a:r>
          </a:p>
          <a:p>
            <a:pPr>
              <a:lnSpc>
                <a:spcPts val="28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希望连接至CS交换机，</a:t>
            </a:r>
          </a:p>
          <a:p>
            <a:pPr>
              <a:lnSpc>
                <a:spcPts val="27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怎么办？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单一广播域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28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所有第2层广播流量(ARP,</a:t>
            </a:r>
          </a:p>
          <a:p>
            <a:pPr>
              <a:lnSpc>
                <a:spcPts val="2400"/>
              </a:lnSpc>
              <a:tabLst>
                <a:tab pos="2133600" algn="l"/>
                <a:tab pos="2476500" algn="l"/>
                <a:tab pos="2590800" algn="l"/>
                <a:tab pos="2870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DHCP,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未知目的MAC地址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626100" y="4267200"/>
            <a:ext cx="2895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位置)必须穿越整个LAN</a:t>
            </a:r>
          </a:p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安全/隐私、效率问题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33400" y="4292600"/>
            <a:ext cx="900888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235200" y="4318000"/>
            <a:ext cx="10724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81400" y="4279900"/>
            <a:ext cx="107240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85363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VLANs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135</a:t>
            </a:fld>
            <a:endParaRPr lang="en-US" altLang="zh-CN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33125"/>
          </a:xfrm>
          <a:prstGeom prst="rect">
            <a:avLst/>
          </a:prstGeom>
        </p:spPr>
      </p:pic>
      <p:graphicFrame>
        <p:nvGraphicFramePr>
          <p:cNvPr id="1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619777"/>
              </p:ext>
            </p:extLst>
          </p:nvPr>
        </p:nvGraphicFramePr>
        <p:xfrm>
          <a:off x="5911215" y="2550477"/>
          <a:ext cx="2370071" cy="731520"/>
        </p:xfrm>
        <a:graphic>
          <a:graphicData uri="http://schemas.openxmlformats.org/drawingml/2006/table">
            <a:tbl>
              <a:tblPr/>
              <a:tblGrid>
                <a:gridCol w="290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0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9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936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78159"/>
              </p:ext>
            </p:extLst>
          </p:nvPr>
        </p:nvGraphicFramePr>
        <p:xfrm>
          <a:off x="1324355" y="4854765"/>
          <a:ext cx="1182622" cy="731520"/>
        </p:xfrm>
        <a:graphic>
          <a:graphicData uri="http://schemas.openxmlformats.org/drawingml/2006/table">
            <a:tbl>
              <a:tblPr/>
              <a:tblGrid>
                <a:gridCol w="290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04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054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23226"/>
              </p:ext>
            </p:extLst>
          </p:nvPr>
        </p:nvGraphicFramePr>
        <p:xfrm>
          <a:off x="3345179" y="4859528"/>
          <a:ext cx="1209547" cy="731520"/>
        </p:xfrm>
        <a:graphic>
          <a:graphicData uri="http://schemas.openxmlformats.org/drawingml/2006/table">
            <a:tbl>
              <a:tblPr/>
              <a:tblGrid>
                <a:gridCol w="3221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67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74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"/>
          <p:cNvSpPr txBox="1"/>
          <p:nvPr/>
        </p:nvSpPr>
        <p:spPr>
          <a:xfrm>
            <a:off x="635000" y="1384300"/>
            <a:ext cx="30607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虚拟局域网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(Virtual</a:t>
            </a:r>
          </a:p>
          <a:p>
            <a:pPr>
              <a:lnSpc>
                <a:spcPts val="2300"/>
              </a:lnSpc>
              <a:tabLst>
                <a:tab pos="254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Local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Area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Network)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" algn="l"/>
                <a:tab pos="1016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支持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划分的交</a:t>
            </a:r>
          </a:p>
          <a:p>
            <a:pPr>
              <a:lnSpc>
                <a:spcPts val="2800"/>
              </a:lnSpc>
              <a:tabLst>
                <a:tab pos="25400" algn="l"/>
                <a:tab pos="101600" algn="l"/>
              </a:tabLst>
            </a:pPr>
            <a:r>
              <a:rPr lang="en-US" altLang="zh-CN" sz="24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换机，可以在一个物</a:t>
            </a:r>
          </a:p>
          <a:p>
            <a:pPr>
              <a:lnSpc>
                <a:spcPts val="2900"/>
              </a:lnSpc>
              <a:tabLst>
                <a:tab pos="25400" algn="l"/>
                <a:tab pos="1016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理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架构上配置、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267200" y="1320800"/>
            <a:ext cx="4572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20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基于端口的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VLAN: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分组交换机端口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通过</a:t>
            </a:r>
          </a:p>
          <a:p>
            <a:pPr>
              <a:lnSpc>
                <a:spcPts val="24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交换机管理软件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，于是，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单一的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</a:t>
            </a:r>
          </a:p>
          <a:p>
            <a:pPr>
              <a:lnSpc>
                <a:spcPts val="24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理交换机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391400" y="3441700"/>
            <a:ext cx="1394613" cy="27263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73100" algn="l"/>
                <a:tab pos="10160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400"/>
              </a:lnSpc>
              <a:tabLst>
                <a:tab pos="673100" algn="l"/>
                <a:tab pos="10160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673100" algn="l"/>
                <a:tab pos="10160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2100"/>
              </a:lnSpc>
              <a:tabLst>
                <a:tab pos="673100" algn="l"/>
                <a:tab pos="1016000" algn="l"/>
              </a:tabLst>
            </a:pPr>
            <a:r>
              <a:rPr lang="en-US" altLang="zh-CN" sz="3200" dirty="0" smtClean="0"/>
              <a:t>		</a:t>
            </a:r>
            <a:endParaRPr lang="en-US" altLang="zh-CN" sz="16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5232400" y="3416300"/>
            <a:ext cx="1609415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3200" dirty="0" smtClean="0"/>
              <a:t>			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8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63500" algn="l"/>
                <a:tab pos="152400" algn="l"/>
                <a:tab pos="5461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</p:txBody>
      </p:sp>
      <p:sp>
        <p:nvSpPr>
          <p:cNvPr id="23" name="TextBox 1"/>
          <p:cNvSpPr txBox="1"/>
          <p:nvPr/>
        </p:nvSpPr>
        <p:spPr>
          <a:xfrm>
            <a:off x="381000" y="3200400"/>
            <a:ext cx="4703211" cy="3521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定义多个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2004" b="1" dirty="0" smtClean="0">
                <a:solidFill>
                  <a:srgbClr val="163794"/>
                </a:solidFill>
                <a:latin typeface="MS Shell Dlg" pitchFamily="18" charset="0"/>
                <a:cs typeface="MS Shell Dlg" pitchFamily="18" charset="0"/>
              </a:rPr>
              <a:t>…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就像多个虚拟交换机一样运行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 smtClean="0"/>
              <a:t>					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dirty="0" smtClean="0"/>
              <a:t>	</a:t>
            </a:r>
            <a:r>
              <a:rPr lang="en-US" altLang="zh-CN" sz="3200" dirty="0" smtClean="0"/>
              <a:t>	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 smtClean="0"/>
              <a:t>				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9-16)</a:t>
            </a:r>
          </a:p>
          <a:p>
            <a:pPr>
              <a:lnSpc>
                <a:spcPts val="0"/>
              </a:lnSpc>
              <a:tabLst>
                <a:tab pos="254000" algn="l"/>
                <a:tab pos="419100" algn="l"/>
                <a:tab pos="812800" algn="l"/>
                <a:tab pos="2108200" algn="l"/>
                <a:tab pos="3263900" algn="l"/>
                <a:tab pos="3276600" algn="l"/>
                <a:tab pos="39370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24510585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基于端口的</a:t>
            </a:r>
            <a:r>
              <a:rPr lang="en-US" altLang="zh-CN" dirty="0" smtClean="0"/>
              <a:t>VLAN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1" y="1295399"/>
            <a:ext cx="5100326" cy="4446979"/>
          </a:xfrm>
          <a:prstGeom prst="rect">
            <a:avLst/>
          </a:prstGeom>
        </p:spPr>
      </p:pic>
      <p:graphicFrame>
        <p:nvGraphicFramePr>
          <p:cNvPr id="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68538"/>
              </p:ext>
            </p:extLst>
          </p:nvPr>
        </p:nvGraphicFramePr>
        <p:xfrm>
          <a:off x="5649976" y="2924238"/>
          <a:ext cx="2370071" cy="731520"/>
        </p:xfrm>
        <a:graphic>
          <a:graphicData uri="http://schemas.openxmlformats.org/drawingml/2006/table">
            <a:tbl>
              <a:tblPr/>
              <a:tblGrid>
                <a:gridCol w="290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05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09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91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9362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158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47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1"/>
          <p:cNvSpPr txBox="1"/>
          <p:nvPr/>
        </p:nvSpPr>
        <p:spPr>
          <a:xfrm>
            <a:off x="7086600" y="3733800"/>
            <a:ext cx="1471557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7112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200"/>
              </a:lnSpc>
              <a:tabLst>
                <a:tab pos="25400" algn="l"/>
                <a:tab pos="7112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25400" algn="l"/>
                <a:tab pos="7112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02200" y="3708400"/>
            <a:ext cx="172162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3200" algn="l"/>
                <a:tab pos="6096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500"/>
              </a:lnSpc>
              <a:tabLst>
                <a:tab pos="203200" algn="l"/>
                <a:tab pos="6096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03200" algn="l"/>
                <a:tab pos="6096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42900" y="1536700"/>
            <a:ext cx="3962400" cy="218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流量隔离(traffic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isolation):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去往/来自端口1-8的帧只到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达端口1-8</a:t>
            </a:r>
          </a:p>
          <a:p>
            <a:pPr>
              <a:lnSpc>
                <a:spcPts val="28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也可以基于MAC地址定义</a:t>
            </a:r>
          </a:p>
          <a:p>
            <a:pPr>
              <a:lnSpc>
                <a:spcPts val="24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VLAN,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而不是交换端口</a:t>
            </a:r>
          </a:p>
          <a:p>
            <a:pPr>
              <a:lnSpc>
                <a:spcPts val="3500"/>
              </a:lnSpc>
              <a:tabLst>
                <a:tab pos="50800" algn="l"/>
                <a:tab pos="393700" algn="l"/>
                <a:tab pos="508000" algn="l"/>
                <a:tab pos="800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动态成员: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端口可以动态分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85800" y="3708400"/>
            <a:ext cx="2006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配给不同VLAN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654800" y="1295400"/>
            <a:ext cx="762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06400" y="4724400"/>
            <a:ext cx="4800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在VLAN间转发: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通过路由(就像在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独立的交换机之间)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实践中，厂家会将交换机与路由器集成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在一起</a:t>
            </a:r>
          </a:p>
        </p:txBody>
      </p:sp>
    </p:spTree>
    <p:extLst>
      <p:ext uri="{BB962C8B-B14F-4D97-AF65-F5344CB8AC3E}">
        <p14:creationId xmlns:p14="http://schemas.microsoft.com/office/powerpoint/2010/main" val="216691028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跨越多交换机的</a:t>
            </a:r>
            <a:r>
              <a:rPr lang="en-US" altLang="zh-CN" dirty="0" smtClean="0"/>
              <a:t>VLAN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137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304925" y="1616075"/>
            <a:ext cx="3176651" cy="261873"/>
          </a:xfrm>
          <a:custGeom>
            <a:avLst/>
            <a:gdLst>
              <a:gd name="connsiteX0" fmla="*/ 0 w 3176651"/>
              <a:gd name="connsiteY0" fmla="*/ 261873 h 261873"/>
              <a:gd name="connsiteX1" fmla="*/ 794130 w 3176651"/>
              <a:gd name="connsiteY1" fmla="*/ 0 h 261873"/>
              <a:gd name="connsiteX2" fmla="*/ 3176651 w 3176651"/>
              <a:gd name="connsiteY2" fmla="*/ 0 h 261873"/>
              <a:gd name="connsiteX3" fmla="*/ 2382392 w 3176651"/>
              <a:gd name="connsiteY3" fmla="*/ 261873 h 261873"/>
              <a:gd name="connsiteX4" fmla="*/ 0 w 3176651"/>
              <a:gd name="connsiteY4" fmla="*/ 261873 h 261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6651" h="261873">
                <a:moveTo>
                  <a:pt x="0" y="261873"/>
                </a:moveTo>
                <a:lnTo>
                  <a:pt x="794130" y="0"/>
                </a:lnTo>
                <a:lnTo>
                  <a:pt x="3176651" y="0"/>
                </a:lnTo>
                <a:lnTo>
                  <a:pt x="2382392" y="261873"/>
                </a:lnTo>
                <a:lnTo>
                  <a:pt x="0" y="26187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98575" y="1609725"/>
            <a:ext cx="3189351" cy="274573"/>
          </a:xfrm>
          <a:custGeom>
            <a:avLst/>
            <a:gdLst>
              <a:gd name="connsiteX0" fmla="*/ 6350 w 3189351"/>
              <a:gd name="connsiteY0" fmla="*/ 268223 h 274573"/>
              <a:gd name="connsiteX1" fmla="*/ 800480 w 3189351"/>
              <a:gd name="connsiteY1" fmla="*/ 6350 h 274573"/>
              <a:gd name="connsiteX2" fmla="*/ 3183001 w 3189351"/>
              <a:gd name="connsiteY2" fmla="*/ 6350 h 274573"/>
              <a:gd name="connsiteX3" fmla="*/ 2388742 w 3189351"/>
              <a:gd name="connsiteY3" fmla="*/ 268223 h 274573"/>
              <a:gd name="connsiteX4" fmla="*/ 6350 w 3189351"/>
              <a:gd name="connsiteY4" fmla="*/ 268223 h 274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89351" h="274573">
                <a:moveTo>
                  <a:pt x="6350" y="268223"/>
                </a:moveTo>
                <a:lnTo>
                  <a:pt x="800480" y="6350"/>
                </a:lnTo>
                <a:lnTo>
                  <a:pt x="3183001" y="6350"/>
                </a:lnTo>
                <a:lnTo>
                  <a:pt x="2388742" y="268223"/>
                </a:lnTo>
                <a:lnTo>
                  <a:pt x="6350" y="2682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702050" y="1612900"/>
            <a:ext cx="776351" cy="733425"/>
          </a:xfrm>
          <a:custGeom>
            <a:avLst/>
            <a:gdLst>
              <a:gd name="connsiteX0" fmla="*/ 6350 w 776351"/>
              <a:gd name="connsiteY0" fmla="*/ 727075 h 733425"/>
              <a:gd name="connsiteX1" fmla="*/ 770001 w 776351"/>
              <a:gd name="connsiteY1" fmla="*/ 441325 h 733425"/>
              <a:gd name="connsiteX2" fmla="*/ 760095 w 776351"/>
              <a:gd name="connsiteY2" fmla="*/ 6350 h 7334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76351" h="733425">
                <a:moveTo>
                  <a:pt x="6350" y="727075"/>
                </a:moveTo>
                <a:lnTo>
                  <a:pt x="770001" y="441325"/>
                </a:lnTo>
                <a:lnTo>
                  <a:pt x="76009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700276" y="1657350"/>
            <a:ext cx="2241550" cy="163576"/>
          </a:xfrm>
          <a:custGeom>
            <a:avLst/>
            <a:gdLst>
              <a:gd name="connsiteX0" fmla="*/ 6350 w 2241550"/>
              <a:gd name="connsiteY0" fmla="*/ 157226 h 163576"/>
              <a:gd name="connsiteX1" fmla="*/ 492759 w 2241550"/>
              <a:gd name="connsiteY1" fmla="*/ 154432 h 163576"/>
              <a:gd name="connsiteX2" fmla="*/ 1870202 w 2241550"/>
              <a:gd name="connsiteY2" fmla="*/ 6350 h 163576"/>
              <a:gd name="connsiteX3" fmla="*/ 2235200 w 2241550"/>
              <a:gd name="connsiteY3" fmla="*/ 6350 h 163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41550" h="163576">
                <a:moveTo>
                  <a:pt x="6350" y="157226"/>
                </a:moveTo>
                <a:lnTo>
                  <a:pt x="492759" y="154432"/>
                </a:lnTo>
                <a:lnTo>
                  <a:pt x="1870202" y="6350"/>
                </a:lnTo>
                <a:lnTo>
                  <a:pt x="223520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173351" y="1657350"/>
            <a:ext cx="1433448" cy="179451"/>
          </a:xfrm>
          <a:custGeom>
            <a:avLst/>
            <a:gdLst>
              <a:gd name="connsiteX0" fmla="*/ 6350 w 1433448"/>
              <a:gd name="connsiteY0" fmla="*/ 6350 h 179451"/>
              <a:gd name="connsiteX1" fmla="*/ 285876 w 1433448"/>
              <a:gd name="connsiteY1" fmla="*/ 6350 h 179451"/>
              <a:gd name="connsiteX2" fmla="*/ 1016000 w 1433448"/>
              <a:gd name="connsiteY2" fmla="*/ 173101 h 179451"/>
              <a:gd name="connsiteX3" fmla="*/ 1427098 w 1433448"/>
              <a:gd name="connsiteY3" fmla="*/ 17310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3448" h="179451">
                <a:moveTo>
                  <a:pt x="6350" y="6350"/>
                </a:moveTo>
                <a:lnTo>
                  <a:pt x="285876" y="6350"/>
                </a:lnTo>
                <a:lnTo>
                  <a:pt x="1016000" y="173101"/>
                </a:lnTo>
                <a:lnTo>
                  <a:pt x="1427098" y="1731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66737" y="2203450"/>
            <a:ext cx="914463" cy="292100"/>
          </a:xfrm>
          <a:custGeom>
            <a:avLst/>
            <a:gdLst>
              <a:gd name="connsiteX0" fmla="*/ 908113 w 914463"/>
              <a:gd name="connsiteY0" fmla="*/ 6350 h 292100"/>
              <a:gd name="connsiteX1" fmla="*/ 6350 w 914463"/>
              <a:gd name="connsiteY1" fmla="*/ 285750 h 29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63" h="292100">
                <a:moveTo>
                  <a:pt x="908113" y="6350"/>
                </a:moveTo>
                <a:lnTo>
                  <a:pt x="6350" y="2857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52500" y="2203450"/>
            <a:ext cx="819150" cy="431800"/>
          </a:xfrm>
          <a:custGeom>
            <a:avLst/>
            <a:gdLst>
              <a:gd name="connsiteX0" fmla="*/ 812800 w 819150"/>
              <a:gd name="connsiteY0" fmla="*/ 6350 h 431800"/>
              <a:gd name="connsiteX1" fmla="*/ 6350 w 819150"/>
              <a:gd name="connsiteY1" fmla="*/ 425450 h 431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9150" h="431800">
                <a:moveTo>
                  <a:pt x="812800" y="6350"/>
                </a:moveTo>
                <a:lnTo>
                  <a:pt x="6350" y="4254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671701" y="2219325"/>
            <a:ext cx="722248" cy="372999"/>
          </a:xfrm>
          <a:custGeom>
            <a:avLst/>
            <a:gdLst>
              <a:gd name="connsiteX0" fmla="*/ 715898 w 722248"/>
              <a:gd name="connsiteY0" fmla="*/ 6350 h 372999"/>
              <a:gd name="connsiteX1" fmla="*/ 6350 w 722248"/>
              <a:gd name="connsiteY1" fmla="*/ 366648 h 372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2248" h="372999">
                <a:moveTo>
                  <a:pt x="715898" y="6350"/>
                </a:moveTo>
                <a:lnTo>
                  <a:pt x="6350" y="3666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679700" y="2206625"/>
            <a:ext cx="114300" cy="390525"/>
          </a:xfrm>
          <a:custGeom>
            <a:avLst/>
            <a:gdLst>
              <a:gd name="connsiteX0" fmla="*/ 6350 w 114300"/>
              <a:gd name="connsiteY0" fmla="*/ 6350 h 390525"/>
              <a:gd name="connsiteX1" fmla="*/ 107950 w 114300"/>
              <a:gd name="connsiteY1" fmla="*/ 384175 h 390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300" h="390525">
                <a:moveTo>
                  <a:pt x="6350" y="6350"/>
                </a:moveTo>
                <a:lnTo>
                  <a:pt x="107950" y="3841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670175" y="2005076"/>
            <a:ext cx="492125" cy="615950"/>
          </a:xfrm>
          <a:custGeom>
            <a:avLst/>
            <a:gdLst>
              <a:gd name="connsiteX0" fmla="*/ 6350 w 492125"/>
              <a:gd name="connsiteY0" fmla="*/ 6350 h 615950"/>
              <a:gd name="connsiteX1" fmla="*/ 485775 w 492125"/>
              <a:gd name="connsiteY1" fmla="*/ 609600 h 61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2125" h="615950">
                <a:moveTo>
                  <a:pt x="6350" y="6350"/>
                </a:moveTo>
                <a:lnTo>
                  <a:pt x="485775" y="6096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525901" y="1949450"/>
            <a:ext cx="527050" cy="496951"/>
          </a:xfrm>
          <a:custGeom>
            <a:avLst/>
            <a:gdLst>
              <a:gd name="connsiteX0" fmla="*/ 6350 w 527050"/>
              <a:gd name="connsiteY0" fmla="*/ 6350 h 496951"/>
              <a:gd name="connsiteX1" fmla="*/ 520700 w 527050"/>
              <a:gd name="connsiteY1" fmla="*/ 490601 h 496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7050" h="496951">
                <a:moveTo>
                  <a:pt x="6350" y="6350"/>
                </a:moveTo>
                <a:lnTo>
                  <a:pt x="520700" y="4906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972175" y="1612900"/>
            <a:ext cx="1630426" cy="262001"/>
          </a:xfrm>
          <a:custGeom>
            <a:avLst/>
            <a:gdLst>
              <a:gd name="connsiteX0" fmla="*/ 0 w 1630426"/>
              <a:gd name="connsiteY0" fmla="*/ 262001 h 262001"/>
              <a:gd name="connsiteX1" fmla="*/ 407542 w 1630426"/>
              <a:gd name="connsiteY1" fmla="*/ 0 h 262001"/>
              <a:gd name="connsiteX2" fmla="*/ 1630426 w 1630426"/>
              <a:gd name="connsiteY2" fmla="*/ 0 h 262001"/>
              <a:gd name="connsiteX3" fmla="*/ 1222756 w 1630426"/>
              <a:gd name="connsiteY3" fmla="*/ 262001 h 262001"/>
              <a:gd name="connsiteX4" fmla="*/ 0 w 1630426"/>
              <a:gd name="connsiteY4" fmla="*/ 262001 h 26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426" h="262001">
                <a:moveTo>
                  <a:pt x="0" y="262001"/>
                </a:moveTo>
                <a:lnTo>
                  <a:pt x="407542" y="0"/>
                </a:lnTo>
                <a:lnTo>
                  <a:pt x="1630426" y="0"/>
                </a:lnTo>
                <a:lnTo>
                  <a:pt x="1222756" y="262001"/>
                </a:lnTo>
                <a:lnTo>
                  <a:pt x="0" y="26200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5965825" y="1606550"/>
            <a:ext cx="1643126" cy="274701"/>
          </a:xfrm>
          <a:custGeom>
            <a:avLst/>
            <a:gdLst>
              <a:gd name="connsiteX0" fmla="*/ 6350 w 1643126"/>
              <a:gd name="connsiteY0" fmla="*/ 268351 h 274701"/>
              <a:gd name="connsiteX1" fmla="*/ 413892 w 1643126"/>
              <a:gd name="connsiteY1" fmla="*/ 6350 h 274701"/>
              <a:gd name="connsiteX2" fmla="*/ 1636776 w 1643126"/>
              <a:gd name="connsiteY2" fmla="*/ 6350 h 274701"/>
              <a:gd name="connsiteX3" fmla="*/ 1229106 w 1643126"/>
              <a:gd name="connsiteY3" fmla="*/ 268351 h 274701"/>
              <a:gd name="connsiteX4" fmla="*/ 6350 w 1643126"/>
              <a:gd name="connsiteY4" fmla="*/ 268351 h 274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3126" h="274701">
                <a:moveTo>
                  <a:pt x="6350" y="268351"/>
                </a:moveTo>
                <a:lnTo>
                  <a:pt x="413892" y="6350"/>
                </a:lnTo>
                <a:lnTo>
                  <a:pt x="1636776" y="6350"/>
                </a:lnTo>
                <a:lnTo>
                  <a:pt x="1229106" y="268351"/>
                </a:lnTo>
                <a:lnTo>
                  <a:pt x="6350" y="2683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148451" y="1651000"/>
            <a:ext cx="1196975" cy="179451"/>
          </a:xfrm>
          <a:custGeom>
            <a:avLst/>
            <a:gdLst>
              <a:gd name="connsiteX0" fmla="*/ 6350 w 1196975"/>
              <a:gd name="connsiteY0" fmla="*/ 173101 h 179451"/>
              <a:gd name="connsiteX1" fmla="*/ 264795 w 1196975"/>
              <a:gd name="connsiteY1" fmla="*/ 170052 h 179451"/>
              <a:gd name="connsiteX2" fmla="*/ 996695 w 1196975"/>
              <a:gd name="connsiteY2" fmla="*/ 6350 h 179451"/>
              <a:gd name="connsiteX3" fmla="*/ 1190625 w 1196975"/>
              <a:gd name="connsiteY3" fmla="*/ 6350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6975" h="179451">
                <a:moveTo>
                  <a:pt x="6350" y="173101"/>
                </a:moveTo>
                <a:lnTo>
                  <a:pt x="264795" y="170052"/>
                </a:lnTo>
                <a:lnTo>
                  <a:pt x="996695" y="6350"/>
                </a:lnTo>
                <a:lnTo>
                  <a:pt x="119062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348476" y="1651000"/>
            <a:ext cx="885825" cy="179451"/>
          </a:xfrm>
          <a:custGeom>
            <a:avLst/>
            <a:gdLst>
              <a:gd name="connsiteX0" fmla="*/ 6350 w 885825"/>
              <a:gd name="connsiteY0" fmla="*/ 6350 h 179451"/>
              <a:gd name="connsiteX1" fmla="*/ 196850 w 885825"/>
              <a:gd name="connsiteY1" fmla="*/ 9398 h 179451"/>
              <a:gd name="connsiteX2" fmla="*/ 736472 w 885825"/>
              <a:gd name="connsiteY2" fmla="*/ 173101 h 179451"/>
              <a:gd name="connsiteX3" fmla="*/ 879475 w 885825"/>
              <a:gd name="connsiteY3" fmla="*/ 173101 h 179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85825" h="179451">
                <a:moveTo>
                  <a:pt x="6350" y="6350"/>
                </a:moveTo>
                <a:lnTo>
                  <a:pt x="196850" y="9398"/>
                </a:lnTo>
                <a:lnTo>
                  <a:pt x="736472" y="173101"/>
                </a:lnTo>
                <a:lnTo>
                  <a:pt x="879475" y="1731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73976" y="1605025"/>
            <a:ext cx="431800" cy="736600"/>
          </a:xfrm>
          <a:custGeom>
            <a:avLst/>
            <a:gdLst>
              <a:gd name="connsiteX0" fmla="*/ 425450 w 431800"/>
              <a:gd name="connsiteY0" fmla="*/ 6350 h 736600"/>
              <a:gd name="connsiteX1" fmla="*/ 422275 w 431800"/>
              <a:gd name="connsiteY1" fmla="*/ 400050 h 736600"/>
              <a:gd name="connsiteX2" fmla="*/ 6350 w 431800"/>
              <a:gd name="connsiteY2" fmla="*/ 730250 h 736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31800" h="736600">
                <a:moveTo>
                  <a:pt x="425450" y="6350"/>
                </a:moveTo>
                <a:lnTo>
                  <a:pt x="422275" y="400050"/>
                </a:lnTo>
                <a:lnTo>
                  <a:pt x="6350" y="730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977001" y="2209800"/>
            <a:ext cx="177800" cy="314325"/>
          </a:xfrm>
          <a:custGeom>
            <a:avLst/>
            <a:gdLst>
              <a:gd name="connsiteX0" fmla="*/ 171450 w 177800"/>
              <a:gd name="connsiteY0" fmla="*/ 6350 h 314325"/>
              <a:gd name="connsiteX1" fmla="*/ 6350 w 177800"/>
              <a:gd name="connsiteY1" fmla="*/ 307975 h 314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7800" h="314325">
                <a:moveTo>
                  <a:pt x="171450" y="6350"/>
                </a:moveTo>
                <a:lnTo>
                  <a:pt x="6350" y="3079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432550" y="1984375"/>
            <a:ext cx="192151" cy="639698"/>
          </a:xfrm>
          <a:custGeom>
            <a:avLst/>
            <a:gdLst>
              <a:gd name="connsiteX0" fmla="*/ 6350 w 192151"/>
              <a:gd name="connsiteY0" fmla="*/ 6350 h 639698"/>
              <a:gd name="connsiteX1" fmla="*/ 185801 w 192151"/>
              <a:gd name="connsiteY1" fmla="*/ 633348 h 639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2151" h="639698">
                <a:moveTo>
                  <a:pt x="6350" y="6350"/>
                </a:moveTo>
                <a:lnTo>
                  <a:pt x="185801" y="6333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993001" y="1981200"/>
            <a:ext cx="522223" cy="468248"/>
          </a:xfrm>
          <a:custGeom>
            <a:avLst/>
            <a:gdLst>
              <a:gd name="connsiteX0" fmla="*/ 6350 w 522223"/>
              <a:gd name="connsiteY0" fmla="*/ 6350 h 468248"/>
              <a:gd name="connsiteX1" fmla="*/ 515873 w 522223"/>
              <a:gd name="connsiteY1" fmla="*/ 461898 h 4682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223" h="468248">
                <a:moveTo>
                  <a:pt x="6350" y="6350"/>
                </a:moveTo>
                <a:lnTo>
                  <a:pt x="515873" y="46189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3519487" y="1985962"/>
            <a:ext cx="2638425" cy="242823"/>
          </a:xfrm>
          <a:custGeom>
            <a:avLst/>
            <a:gdLst>
              <a:gd name="connsiteX0" fmla="*/ 14287 w 2638425"/>
              <a:gd name="connsiteY0" fmla="*/ 228536 h 242823"/>
              <a:gd name="connsiteX1" fmla="*/ 1366837 w 2638425"/>
              <a:gd name="connsiteY1" fmla="*/ 223837 h 242823"/>
              <a:gd name="connsiteX2" fmla="*/ 1681162 w 2638425"/>
              <a:gd name="connsiteY2" fmla="*/ 14287 h 242823"/>
              <a:gd name="connsiteX3" fmla="*/ 2624137 w 2638425"/>
              <a:gd name="connsiteY3" fmla="*/ 14287 h 242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638425" h="242823">
                <a:moveTo>
                  <a:pt x="14287" y="228536"/>
                </a:moveTo>
                <a:lnTo>
                  <a:pt x="1366837" y="223837"/>
                </a:lnTo>
                <a:lnTo>
                  <a:pt x="1681162" y="14287"/>
                </a:lnTo>
                <a:lnTo>
                  <a:pt x="2624137" y="14287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298700"/>
            <a:ext cx="927100" cy="787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463800"/>
            <a:ext cx="558800" cy="5842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0300" y="2463800"/>
            <a:ext cx="1003300" cy="6096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95700" y="2311400"/>
            <a:ext cx="558800" cy="5842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49900" y="2413000"/>
            <a:ext cx="558800" cy="5842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00" y="2425700"/>
            <a:ext cx="558800" cy="584200"/>
          </a:xfrm>
          <a:prstGeom prst="rect">
            <a:avLst/>
          </a:prstGeom>
          <a:noFill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75500" y="2349500"/>
            <a:ext cx="558800" cy="584200"/>
          </a:xfrm>
          <a:prstGeom prst="rect">
            <a:avLst/>
          </a:prstGeom>
          <a:noFill/>
        </p:spPr>
      </p:pic>
      <p:graphicFrame>
        <p:nvGraphicFramePr>
          <p:cNvPr id="33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527208"/>
              </p:ext>
            </p:extLst>
          </p:nvPr>
        </p:nvGraphicFramePr>
        <p:xfrm>
          <a:off x="1333500" y="1874837"/>
          <a:ext cx="2370199" cy="731520"/>
        </p:xfrm>
        <a:graphic>
          <a:graphicData uri="http://schemas.openxmlformats.org/drawingml/2006/table">
            <a:tbl>
              <a:tblPr/>
              <a:tblGrid>
                <a:gridCol w="290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0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10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902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9375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159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34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lang="zh-CN" altLang="en-US" sz="803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36805"/>
              </p:ext>
            </p:extLst>
          </p:nvPr>
        </p:nvGraphicFramePr>
        <p:xfrm>
          <a:off x="5969000" y="1874901"/>
          <a:ext cx="1209674" cy="474598"/>
        </p:xfrm>
        <a:graphic>
          <a:graphicData uri="http://schemas.openxmlformats.org/drawingml/2006/table">
            <a:tbl>
              <a:tblPr/>
              <a:tblGrid>
                <a:gridCol w="3223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52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67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74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803" b="1" dirty="0" smtClean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3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zh-CN" altLang="en-US" sz="803" b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1"/>
          <p:cNvSpPr txBox="1"/>
          <p:nvPr/>
        </p:nvSpPr>
        <p:spPr>
          <a:xfrm>
            <a:off x="495300" y="3937000"/>
            <a:ext cx="7975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4572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多线缆连接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每个线缆连接一个VLAN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中继端口(trunk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port):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在跨越多个物理交换机定义的VLAN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承载帧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为多VLAN转发802.1帧容易产生歧义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(必须携带VLAN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ID信息)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802.1q协议为经过中继端口转发的帧增加/去除额外的首部域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479800" y="26670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584200" y="3225800"/>
            <a:ext cx="1721625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032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Electrical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Engineering</a:t>
            </a:r>
          </a:p>
          <a:p>
            <a:pPr>
              <a:lnSpc>
                <a:spcPts val="1400"/>
              </a:lnSpc>
              <a:tabLst>
                <a:tab pos="2032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1-8)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2768600" y="3213100"/>
            <a:ext cx="147155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Computer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Science</a:t>
            </a:r>
          </a:p>
          <a:p>
            <a:pPr>
              <a:lnSpc>
                <a:spcPts val="1400"/>
              </a:lnSpc>
              <a:tabLst>
                <a:tab pos="254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(VLAN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9-15)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93800" y="2628900"/>
            <a:ext cx="34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676900" y="3213100"/>
            <a:ext cx="252312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2,3,5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belong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Ports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4,6,7,8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belong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</a:p>
        </p:txBody>
      </p:sp>
    </p:spTree>
    <p:extLst>
      <p:ext uri="{BB962C8B-B14F-4D97-AF65-F5344CB8AC3E}">
        <p14:creationId xmlns:p14="http://schemas.microsoft.com/office/powerpoint/2010/main" val="39688600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802.1Q VLAN</a:t>
            </a:r>
            <a:r>
              <a:rPr lang="zh-CN" altLang="en-US" dirty="0" smtClean="0"/>
              <a:t>帧格式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138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3625088" y="3319398"/>
            <a:ext cx="38100" cy="876300"/>
          </a:xfrm>
          <a:custGeom>
            <a:avLst/>
            <a:gdLst>
              <a:gd name="connsiteX0" fmla="*/ 9525 w 38100"/>
              <a:gd name="connsiteY0" fmla="*/ 9525 h 876300"/>
              <a:gd name="connsiteX1" fmla="*/ 9525 w 38100"/>
              <a:gd name="connsiteY1" fmla="*/ 866775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76300">
                <a:moveTo>
                  <a:pt x="9525" y="9525"/>
                </a:moveTo>
                <a:lnTo>
                  <a:pt x="9525" y="8667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988689" y="3275457"/>
            <a:ext cx="38100" cy="1760601"/>
          </a:xfrm>
          <a:custGeom>
            <a:avLst/>
            <a:gdLst>
              <a:gd name="connsiteX0" fmla="*/ 9525 w 38100"/>
              <a:gd name="connsiteY0" fmla="*/ 9525 h 1760601"/>
              <a:gd name="connsiteX1" fmla="*/ 19050 w 38100"/>
              <a:gd name="connsiteY1" fmla="*/ 1751076 h 1760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760601">
                <a:moveTo>
                  <a:pt x="9525" y="9525"/>
                </a:moveTo>
                <a:lnTo>
                  <a:pt x="19050" y="1751076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553200" y="3309873"/>
            <a:ext cx="38100" cy="876300"/>
          </a:xfrm>
          <a:custGeom>
            <a:avLst/>
            <a:gdLst>
              <a:gd name="connsiteX0" fmla="*/ 9525 w 38100"/>
              <a:gd name="connsiteY0" fmla="*/ 9525 h 876300"/>
              <a:gd name="connsiteX1" fmla="*/ 9525 w 38100"/>
              <a:gd name="connsiteY1" fmla="*/ 866775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876300">
                <a:moveTo>
                  <a:pt x="9525" y="9525"/>
                </a:moveTo>
                <a:lnTo>
                  <a:pt x="9525" y="86677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549650" y="1619250"/>
            <a:ext cx="38100" cy="196850"/>
          </a:xfrm>
          <a:custGeom>
            <a:avLst/>
            <a:gdLst>
              <a:gd name="connsiteX0" fmla="*/ 9525 w 38100"/>
              <a:gd name="connsiteY0" fmla="*/ 9525 h 196850"/>
              <a:gd name="connsiteX1" fmla="*/ 9525 w 38100"/>
              <a:gd name="connsiteY1" fmla="*/ 18732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96850">
                <a:moveTo>
                  <a:pt x="9525" y="9525"/>
                </a:moveTo>
                <a:lnTo>
                  <a:pt x="9525" y="1873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65200" y="1709801"/>
            <a:ext cx="5140325" cy="406400"/>
          </a:xfrm>
          <a:custGeom>
            <a:avLst/>
            <a:gdLst>
              <a:gd name="connsiteX0" fmla="*/ 0 w 5140325"/>
              <a:gd name="connsiteY0" fmla="*/ 406400 h 406400"/>
              <a:gd name="connsiteX1" fmla="*/ 5140325 w 5140325"/>
              <a:gd name="connsiteY1" fmla="*/ 406400 h 406400"/>
              <a:gd name="connsiteX2" fmla="*/ 5140325 w 5140325"/>
              <a:gd name="connsiteY2" fmla="*/ 0 h 406400"/>
              <a:gd name="connsiteX3" fmla="*/ 0 w 5140325"/>
              <a:gd name="connsiteY3" fmla="*/ 0 h 406400"/>
              <a:gd name="connsiteX4" fmla="*/ 0 w 5140325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40325" h="406400">
                <a:moveTo>
                  <a:pt x="0" y="406400"/>
                </a:moveTo>
                <a:lnTo>
                  <a:pt x="5140325" y="406400"/>
                </a:lnTo>
                <a:lnTo>
                  <a:pt x="5140325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58850" y="1703451"/>
            <a:ext cx="5153025" cy="419100"/>
          </a:xfrm>
          <a:custGeom>
            <a:avLst/>
            <a:gdLst>
              <a:gd name="connsiteX0" fmla="*/ 6350 w 5153025"/>
              <a:gd name="connsiteY0" fmla="*/ 412750 h 419100"/>
              <a:gd name="connsiteX1" fmla="*/ 5146675 w 5153025"/>
              <a:gd name="connsiteY1" fmla="*/ 412750 h 419100"/>
              <a:gd name="connsiteX2" fmla="*/ 5146675 w 5153025"/>
              <a:gd name="connsiteY2" fmla="*/ 6350 h 419100"/>
              <a:gd name="connsiteX3" fmla="*/ 6350 w 5153025"/>
              <a:gd name="connsiteY3" fmla="*/ 6350 h 419100"/>
              <a:gd name="connsiteX4" fmla="*/ 6350 w 5153025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3025" h="419100">
                <a:moveTo>
                  <a:pt x="6350" y="412750"/>
                </a:moveTo>
                <a:lnTo>
                  <a:pt x="5146675" y="412750"/>
                </a:lnTo>
                <a:lnTo>
                  <a:pt x="5146675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949450" y="169075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79700" y="1693926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08426" y="1698625"/>
            <a:ext cx="38100" cy="446151"/>
          </a:xfrm>
          <a:custGeom>
            <a:avLst/>
            <a:gdLst>
              <a:gd name="connsiteX0" fmla="*/ 9525 w 38100"/>
              <a:gd name="connsiteY0" fmla="*/ 9525 h 446151"/>
              <a:gd name="connsiteX1" fmla="*/ 9525 w 38100"/>
              <a:gd name="connsiteY1" fmla="*/ 436626 h 44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151">
                <a:moveTo>
                  <a:pt x="9525" y="9525"/>
                </a:moveTo>
                <a:lnTo>
                  <a:pt x="9525" y="43662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662426" y="1693926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629275" y="1679575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291076" y="2878201"/>
            <a:ext cx="38100" cy="196850"/>
          </a:xfrm>
          <a:custGeom>
            <a:avLst/>
            <a:gdLst>
              <a:gd name="connsiteX0" fmla="*/ 9525 w 38100"/>
              <a:gd name="connsiteY0" fmla="*/ 9525 h 196850"/>
              <a:gd name="connsiteX1" fmla="*/ 9525 w 38100"/>
              <a:gd name="connsiteY1" fmla="*/ 18732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196850">
                <a:moveTo>
                  <a:pt x="9525" y="9525"/>
                </a:moveTo>
                <a:lnTo>
                  <a:pt x="9525" y="1873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90600" y="2190750"/>
            <a:ext cx="38100" cy="790575"/>
          </a:xfrm>
          <a:custGeom>
            <a:avLst/>
            <a:gdLst>
              <a:gd name="connsiteX0" fmla="*/ 9525 w 38100"/>
              <a:gd name="connsiteY0" fmla="*/ 9525 h 790575"/>
              <a:gd name="connsiteX1" fmla="*/ 9525 w 38100"/>
              <a:gd name="connsiteY1" fmla="*/ 781050 h 79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90575">
                <a:moveTo>
                  <a:pt x="9525" y="9525"/>
                </a:moveTo>
                <a:lnTo>
                  <a:pt x="9525" y="781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14776" y="2162175"/>
            <a:ext cx="38100" cy="790575"/>
          </a:xfrm>
          <a:custGeom>
            <a:avLst/>
            <a:gdLst>
              <a:gd name="connsiteX0" fmla="*/ 9525 w 38100"/>
              <a:gd name="connsiteY0" fmla="*/ 9525 h 790575"/>
              <a:gd name="connsiteX1" fmla="*/ 9525 w 38100"/>
              <a:gd name="connsiteY1" fmla="*/ 781050 h 790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790575">
                <a:moveTo>
                  <a:pt x="9525" y="9525"/>
                </a:moveTo>
                <a:lnTo>
                  <a:pt x="9525" y="781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448050" y="2167001"/>
            <a:ext cx="762000" cy="828675"/>
          </a:xfrm>
          <a:custGeom>
            <a:avLst/>
            <a:gdLst>
              <a:gd name="connsiteX0" fmla="*/ 9525 w 762000"/>
              <a:gd name="connsiteY0" fmla="*/ 9525 h 828675"/>
              <a:gd name="connsiteX1" fmla="*/ 752475 w 762000"/>
              <a:gd name="connsiteY1" fmla="*/ 819150 h 828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0" h="828675">
                <a:moveTo>
                  <a:pt x="9525" y="9525"/>
                </a:moveTo>
                <a:lnTo>
                  <a:pt x="752475" y="8191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157976" y="2176526"/>
            <a:ext cx="719073" cy="814323"/>
          </a:xfrm>
          <a:custGeom>
            <a:avLst/>
            <a:gdLst>
              <a:gd name="connsiteX0" fmla="*/ 9525 w 719073"/>
              <a:gd name="connsiteY0" fmla="*/ 9525 h 814323"/>
              <a:gd name="connsiteX1" fmla="*/ 709548 w 719073"/>
              <a:gd name="connsiteY1" fmla="*/ 804798 h 814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9073" h="814323">
                <a:moveTo>
                  <a:pt x="9525" y="9525"/>
                </a:moveTo>
                <a:lnTo>
                  <a:pt x="709548" y="80479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761226" y="3070225"/>
            <a:ext cx="26923" cy="65151"/>
          </a:xfrm>
          <a:custGeom>
            <a:avLst/>
            <a:gdLst>
              <a:gd name="connsiteX0" fmla="*/ 20573 w 26923"/>
              <a:gd name="connsiteY0" fmla="*/ 6350 h 65151"/>
              <a:gd name="connsiteX1" fmla="*/ 6350 w 26923"/>
              <a:gd name="connsiteY1" fmla="*/ 58801 h 65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923" h="65151">
                <a:moveTo>
                  <a:pt x="20573" y="6350"/>
                </a:moveTo>
                <a:lnTo>
                  <a:pt x="6350" y="588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92822" y="2959061"/>
            <a:ext cx="2448813" cy="407454"/>
          </a:xfrm>
          <a:custGeom>
            <a:avLst/>
            <a:gdLst>
              <a:gd name="connsiteX0" fmla="*/ 0 w 2448813"/>
              <a:gd name="connsiteY0" fmla="*/ 407454 h 407454"/>
              <a:gd name="connsiteX1" fmla="*/ 2448813 w 2448813"/>
              <a:gd name="connsiteY1" fmla="*/ 407454 h 407454"/>
              <a:gd name="connsiteX2" fmla="*/ 2448813 w 2448813"/>
              <a:gd name="connsiteY2" fmla="*/ 0 h 407454"/>
              <a:gd name="connsiteX3" fmla="*/ 0 w 2448813"/>
              <a:gd name="connsiteY3" fmla="*/ 0 h 407454"/>
              <a:gd name="connsiteX4" fmla="*/ 0 w 2448813"/>
              <a:gd name="connsiteY4" fmla="*/ 407454 h 407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48813" h="407454">
                <a:moveTo>
                  <a:pt x="0" y="407454"/>
                </a:moveTo>
                <a:lnTo>
                  <a:pt x="2448813" y="407454"/>
                </a:lnTo>
                <a:lnTo>
                  <a:pt x="2448813" y="0"/>
                </a:lnTo>
                <a:lnTo>
                  <a:pt x="0" y="0"/>
                </a:lnTo>
                <a:lnTo>
                  <a:pt x="0" y="407454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86472" y="2952711"/>
            <a:ext cx="2461513" cy="420154"/>
          </a:xfrm>
          <a:custGeom>
            <a:avLst/>
            <a:gdLst>
              <a:gd name="connsiteX0" fmla="*/ 6350 w 2461513"/>
              <a:gd name="connsiteY0" fmla="*/ 413804 h 420154"/>
              <a:gd name="connsiteX1" fmla="*/ 2455163 w 2461513"/>
              <a:gd name="connsiteY1" fmla="*/ 413804 h 420154"/>
              <a:gd name="connsiteX2" fmla="*/ 2455163 w 2461513"/>
              <a:gd name="connsiteY2" fmla="*/ 6350 h 420154"/>
              <a:gd name="connsiteX3" fmla="*/ 6350 w 2461513"/>
              <a:gd name="connsiteY3" fmla="*/ 6350 h 420154"/>
              <a:gd name="connsiteX4" fmla="*/ 6350 w 2461513"/>
              <a:gd name="connsiteY4" fmla="*/ 413804 h 4201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1513" h="420154">
                <a:moveTo>
                  <a:pt x="6350" y="413804"/>
                </a:moveTo>
                <a:lnTo>
                  <a:pt x="2455163" y="413804"/>
                </a:lnTo>
                <a:lnTo>
                  <a:pt x="2455163" y="6350"/>
                </a:lnTo>
                <a:lnTo>
                  <a:pt x="6350" y="6350"/>
                </a:lnTo>
                <a:lnTo>
                  <a:pt x="6350" y="41380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957323" y="2940050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652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652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687573" y="2943225"/>
            <a:ext cx="38100" cy="449326"/>
          </a:xfrm>
          <a:custGeom>
            <a:avLst/>
            <a:gdLst>
              <a:gd name="connsiteX0" fmla="*/ 9525 w 38100"/>
              <a:gd name="connsiteY0" fmla="*/ 9525 h 449326"/>
              <a:gd name="connsiteX1" fmla="*/ 9652 w 38100"/>
              <a:gd name="connsiteY1" fmla="*/ 439801 h 449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9326">
                <a:moveTo>
                  <a:pt x="9525" y="9525"/>
                </a:moveTo>
                <a:lnTo>
                  <a:pt x="9652" y="43980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416300" y="294805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965325" y="2971342"/>
            <a:ext cx="729754" cy="401142"/>
          </a:xfrm>
          <a:custGeom>
            <a:avLst/>
            <a:gdLst>
              <a:gd name="connsiteX0" fmla="*/ 0 w 729754"/>
              <a:gd name="connsiteY0" fmla="*/ 401141 h 401142"/>
              <a:gd name="connsiteX1" fmla="*/ 729754 w 729754"/>
              <a:gd name="connsiteY1" fmla="*/ 401141 h 401142"/>
              <a:gd name="connsiteX2" fmla="*/ 729754 w 729754"/>
              <a:gd name="connsiteY2" fmla="*/ 0 h 401142"/>
              <a:gd name="connsiteX3" fmla="*/ 0 w 729754"/>
              <a:gd name="connsiteY3" fmla="*/ 0 h 401142"/>
              <a:gd name="connsiteX4" fmla="*/ 0 w 729754"/>
              <a:gd name="connsiteY4" fmla="*/ 401141 h 401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754" h="401142">
                <a:moveTo>
                  <a:pt x="0" y="401141"/>
                </a:moveTo>
                <a:lnTo>
                  <a:pt x="729754" y="401141"/>
                </a:lnTo>
                <a:lnTo>
                  <a:pt x="729754" y="0"/>
                </a:lnTo>
                <a:lnTo>
                  <a:pt x="0" y="0"/>
                </a:lnTo>
                <a:lnTo>
                  <a:pt x="0" y="40114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705607" y="2967786"/>
            <a:ext cx="729754" cy="401142"/>
          </a:xfrm>
          <a:custGeom>
            <a:avLst/>
            <a:gdLst>
              <a:gd name="connsiteX0" fmla="*/ 0 w 729754"/>
              <a:gd name="connsiteY0" fmla="*/ 401141 h 401142"/>
              <a:gd name="connsiteX1" fmla="*/ 729754 w 729754"/>
              <a:gd name="connsiteY1" fmla="*/ 401141 h 401142"/>
              <a:gd name="connsiteX2" fmla="*/ 729754 w 729754"/>
              <a:gd name="connsiteY2" fmla="*/ 0 h 401142"/>
              <a:gd name="connsiteX3" fmla="*/ 0 w 729754"/>
              <a:gd name="connsiteY3" fmla="*/ 0 h 401142"/>
              <a:gd name="connsiteX4" fmla="*/ 0 w 729754"/>
              <a:gd name="connsiteY4" fmla="*/ 401141 h 401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754" h="401142">
                <a:moveTo>
                  <a:pt x="0" y="401141"/>
                </a:moveTo>
                <a:lnTo>
                  <a:pt x="729754" y="401141"/>
                </a:lnTo>
                <a:lnTo>
                  <a:pt x="729754" y="0"/>
                </a:lnTo>
                <a:lnTo>
                  <a:pt x="0" y="0"/>
                </a:lnTo>
                <a:lnTo>
                  <a:pt x="0" y="40114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55090" y="3036849"/>
            <a:ext cx="822731" cy="246862"/>
          </a:xfrm>
          <a:custGeom>
            <a:avLst/>
            <a:gdLst>
              <a:gd name="connsiteX0" fmla="*/ 0 w 822731"/>
              <a:gd name="connsiteY0" fmla="*/ 246862 h 246862"/>
              <a:gd name="connsiteX1" fmla="*/ 822731 w 822731"/>
              <a:gd name="connsiteY1" fmla="*/ 246862 h 246862"/>
              <a:gd name="connsiteX2" fmla="*/ 822731 w 822731"/>
              <a:gd name="connsiteY2" fmla="*/ 0 h 246862"/>
              <a:gd name="connsiteX3" fmla="*/ 0 w 822731"/>
              <a:gd name="connsiteY3" fmla="*/ 0 h 246862"/>
              <a:gd name="connsiteX4" fmla="*/ 0 w 822731"/>
              <a:gd name="connsiteY4" fmla="*/ 246862 h 246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2731" h="246862">
                <a:moveTo>
                  <a:pt x="0" y="246862"/>
                </a:moveTo>
                <a:lnTo>
                  <a:pt x="822731" y="246862"/>
                </a:lnTo>
                <a:lnTo>
                  <a:pt x="822731" y="0"/>
                </a:lnTo>
                <a:lnTo>
                  <a:pt x="0" y="0"/>
                </a:lnTo>
                <a:lnTo>
                  <a:pt x="0" y="246862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187825" y="2959100"/>
            <a:ext cx="2659126" cy="406400"/>
          </a:xfrm>
          <a:custGeom>
            <a:avLst/>
            <a:gdLst>
              <a:gd name="connsiteX0" fmla="*/ 0 w 2659126"/>
              <a:gd name="connsiteY0" fmla="*/ 406400 h 406400"/>
              <a:gd name="connsiteX1" fmla="*/ 2659126 w 2659126"/>
              <a:gd name="connsiteY1" fmla="*/ 406400 h 406400"/>
              <a:gd name="connsiteX2" fmla="*/ 2659126 w 2659126"/>
              <a:gd name="connsiteY2" fmla="*/ 0 h 406400"/>
              <a:gd name="connsiteX3" fmla="*/ 0 w 2659126"/>
              <a:gd name="connsiteY3" fmla="*/ 0 h 406400"/>
              <a:gd name="connsiteX4" fmla="*/ 0 w 2659126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9126" h="406400">
                <a:moveTo>
                  <a:pt x="0" y="406400"/>
                </a:moveTo>
                <a:lnTo>
                  <a:pt x="2659126" y="406400"/>
                </a:lnTo>
                <a:lnTo>
                  <a:pt x="2659126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181475" y="2952750"/>
            <a:ext cx="2671826" cy="419100"/>
          </a:xfrm>
          <a:custGeom>
            <a:avLst/>
            <a:gdLst>
              <a:gd name="connsiteX0" fmla="*/ 6350 w 2671826"/>
              <a:gd name="connsiteY0" fmla="*/ 412750 h 419100"/>
              <a:gd name="connsiteX1" fmla="*/ 2665476 w 2671826"/>
              <a:gd name="connsiteY1" fmla="*/ 412750 h 419100"/>
              <a:gd name="connsiteX2" fmla="*/ 2665476 w 2671826"/>
              <a:gd name="connsiteY2" fmla="*/ 6350 h 419100"/>
              <a:gd name="connsiteX3" fmla="*/ 6350 w 2671826"/>
              <a:gd name="connsiteY3" fmla="*/ 6350 h 419100"/>
              <a:gd name="connsiteX4" fmla="*/ 6350 w 2671826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1826" h="419100">
                <a:moveTo>
                  <a:pt x="6350" y="412750"/>
                </a:moveTo>
                <a:lnTo>
                  <a:pt x="2665476" y="412750"/>
                </a:lnTo>
                <a:lnTo>
                  <a:pt x="2665476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4402201" y="2944876"/>
            <a:ext cx="38100" cy="446023"/>
          </a:xfrm>
          <a:custGeom>
            <a:avLst/>
            <a:gdLst>
              <a:gd name="connsiteX0" fmla="*/ 9525 w 38100"/>
              <a:gd name="connsiteY0" fmla="*/ 9525 h 446023"/>
              <a:gd name="connsiteX1" fmla="*/ 9525 w 38100"/>
              <a:gd name="connsiteY1" fmla="*/ 436498 h 446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023">
                <a:moveTo>
                  <a:pt x="9525" y="9525"/>
                </a:moveTo>
                <a:lnTo>
                  <a:pt x="9525" y="436498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6369050" y="2929001"/>
            <a:ext cx="38100" cy="447675"/>
          </a:xfrm>
          <a:custGeom>
            <a:avLst/>
            <a:gdLst>
              <a:gd name="connsiteX0" fmla="*/ 9525 w 38100"/>
              <a:gd name="connsiteY0" fmla="*/ 9525 h 447675"/>
              <a:gd name="connsiteX1" fmla="*/ 9525 w 38100"/>
              <a:gd name="connsiteY1" fmla="*/ 438150 h 447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7675">
                <a:moveTo>
                  <a:pt x="9525" y="9525"/>
                </a:moveTo>
                <a:lnTo>
                  <a:pt x="9525" y="4381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3446145" y="2963926"/>
            <a:ext cx="735012" cy="406400"/>
          </a:xfrm>
          <a:custGeom>
            <a:avLst/>
            <a:gdLst>
              <a:gd name="connsiteX0" fmla="*/ 0 w 735012"/>
              <a:gd name="connsiteY0" fmla="*/ 406400 h 406400"/>
              <a:gd name="connsiteX1" fmla="*/ 735012 w 735012"/>
              <a:gd name="connsiteY1" fmla="*/ 406400 h 406400"/>
              <a:gd name="connsiteX2" fmla="*/ 735012 w 735012"/>
              <a:gd name="connsiteY2" fmla="*/ 0 h 406400"/>
              <a:gd name="connsiteX3" fmla="*/ 0 w 735012"/>
              <a:gd name="connsiteY3" fmla="*/ 0 h 406400"/>
              <a:gd name="connsiteX4" fmla="*/ 0 w 735012"/>
              <a:gd name="connsiteY4" fmla="*/ 406400 h 40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5012" h="406400">
                <a:moveTo>
                  <a:pt x="0" y="406400"/>
                </a:moveTo>
                <a:lnTo>
                  <a:pt x="735012" y="406400"/>
                </a:lnTo>
                <a:lnTo>
                  <a:pt x="735012" y="0"/>
                </a:lnTo>
                <a:lnTo>
                  <a:pt x="0" y="0"/>
                </a:lnTo>
                <a:lnTo>
                  <a:pt x="0" y="406400"/>
                </a:lnTo>
              </a:path>
            </a:pathLst>
          </a:custGeom>
          <a:solidFill>
            <a:srgbClr val="0066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439795" y="2957576"/>
            <a:ext cx="747712" cy="419100"/>
          </a:xfrm>
          <a:custGeom>
            <a:avLst/>
            <a:gdLst>
              <a:gd name="connsiteX0" fmla="*/ 6350 w 747712"/>
              <a:gd name="connsiteY0" fmla="*/ 412750 h 419100"/>
              <a:gd name="connsiteX1" fmla="*/ 741362 w 747712"/>
              <a:gd name="connsiteY1" fmla="*/ 412750 h 419100"/>
              <a:gd name="connsiteX2" fmla="*/ 741362 w 747712"/>
              <a:gd name="connsiteY2" fmla="*/ 6350 h 419100"/>
              <a:gd name="connsiteX3" fmla="*/ 6350 w 747712"/>
              <a:gd name="connsiteY3" fmla="*/ 6350 h 419100"/>
              <a:gd name="connsiteX4" fmla="*/ 6350 w 747712"/>
              <a:gd name="connsiteY4" fmla="*/ 41275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712" h="419100">
                <a:moveTo>
                  <a:pt x="6350" y="412750"/>
                </a:moveTo>
                <a:lnTo>
                  <a:pt x="741362" y="412750"/>
                </a:lnTo>
                <a:lnTo>
                  <a:pt x="741362" y="6350"/>
                </a:lnTo>
                <a:lnTo>
                  <a:pt x="6350" y="6350"/>
                </a:lnTo>
                <a:lnTo>
                  <a:pt x="6350" y="412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3816730" y="2952750"/>
            <a:ext cx="38100" cy="446151"/>
          </a:xfrm>
          <a:custGeom>
            <a:avLst/>
            <a:gdLst>
              <a:gd name="connsiteX0" fmla="*/ 9525 w 38100"/>
              <a:gd name="connsiteY0" fmla="*/ 9525 h 446151"/>
              <a:gd name="connsiteX1" fmla="*/ 9525 w 38100"/>
              <a:gd name="connsiteY1" fmla="*/ 436626 h 446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446151">
                <a:moveTo>
                  <a:pt x="9525" y="9525"/>
                </a:moveTo>
                <a:lnTo>
                  <a:pt x="9525" y="43662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"/>
          <p:cNvSpPr txBox="1"/>
          <p:nvPr/>
        </p:nvSpPr>
        <p:spPr>
          <a:xfrm>
            <a:off x="2184400" y="4216400"/>
            <a:ext cx="1766509" cy="2264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字节的标记协议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727200" y="4495800"/>
            <a:ext cx="652409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84200" algn="l"/>
                <a:tab pos="2235200" algn="l"/>
              </a:tabLst>
            </a:pP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(Tag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Identifier)</a:t>
            </a:r>
          </a:p>
          <a:p>
            <a:pPr>
              <a:lnSpc>
                <a:spcPts val="17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 smtClean="0"/>
              <a:t>	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固定值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0x8100)</a:t>
            </a:r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000"/>
              </a:lnSpc>
            </a:pPr>
            <a:endParaRPr lang="en-US" altLang="zh-CN" sz="3200" dirty="0" smtClean="0"/>
          </a:p>
          <a:p>
            <a:pPr>
              <a:lnSpc>
                <a:spcPts val="15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字节的标记控制信息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(Tag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Information)</a:t>
            </a:r>
          </a:p>
          <a:p>
            <a:pPr>
              <a:lnSpc>
                <a:spcPts val="16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(12bit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VLAN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字段；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3bit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优先级字段，类似于</a:t>
            </a:r>
          </a:p>
          <a:p>
            <a:pPr>
              <a:lnSpc>
                <a:spcPts val="1600"/>
              </a:lnSpc>
              <a:tabLst>
                <a:tab pos="584200" algn="l"/>
                <a:tab pos="2235200" algn="l"/>
              </a:tabLst>
            </a:pPr>
            <a:r>
              <a:rPr lang="en-US" altLang="zh-CN" sz="3200" dirty="0" smtClean="0"/>
              <a:t>		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TOS)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5892800" y="4216400"/>
            <a:ext cx="1468351" cy="2264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重新计算的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162800" y="1790700"/>
            <a:ext cx="889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802.1</a:t>
            </a:r>
            <a:r>
              <a:rPr lang="en-US" altLang="zh-CN" sz="20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019300" y="17780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</a:p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768600" y="17780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114800" y="1841500"/>
            <a:ext cx="1028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702300" y="1866900"/>
            <a:ext cx="317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117600" y="1841500"/>
            <a:ext cx="673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7162800" y="3060700"/>
            <a:ext cx="1079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802.1Q</a:t>
            </a:r>
            <a:r>
              <a:rPr lang="en-US" altLang="zh-CN" sz="2004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032000" y="30353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</a:p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768600" y="30226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117600" y="3086100"/>
            <a:ext cx="673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851400" y="3098800"/>
            <a:ext cx="1028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438900" y="3111500"/>
            <a:ext cx="317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b="1" i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152900" y="2717800"/>
            <a:ext cx="328616" cy="1940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414776" y="1409556"/>
            <a:ext cx="328616" cy="184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1552301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BA3FE-99DE-47F2-B24D-EBC4C5DAA32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A735B-88CD-4658-BDEE-BAD168D2B8E4}" type="slidenum">
              <a:rPr lang="zh-CN" altLang="en-US"/>
              <a:pPr/>
              <a:t>139</a:t>
            </a:fld>
            <a:endParaRPr lang="en-US" altLang="zh-CN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VLAN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2400" dirty="0" smtClean="0">
                <a:ea typeface="宋体" pitchFamily="2" charset="-122"/>
              </a:rPr>
              <a:t>大楼使用了集线器和交换机的集中式布线</a:t>
            </a: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824324" name="Picture 4" descr="4-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09800"/>
            <a:ext cx="7448550" cy="429101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时分多路复用</a:t>
            </a:r>
            <a:r>
              <a:rPr lang="en-US" altLang="zh-CN" dirty="0"/>
              <a:t>TDM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76377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05270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33997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1630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20522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49250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6882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35775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464502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221351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10276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FF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579755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66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47637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62890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781425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933950" y="2636901"/>
            <a:ext cx="287337" cy="1871598"/>
          </a:xfrm>
          <a:custGeom>
            <a:avLst/>
            <a:gdLst>
              <a:gd name="connsiteX0" fmla="*/ 0 w 287337"/>
              <a:gd name="connsiteY0" fmla="*/ 1871598 h 1871598"/>
              <a:gd name="connsiteX1" fmla="*/ 287337 w 287337"/>
              <a:gd name="connsiteY1" fmla="*/ 1871598 h 1871598"/>
              <a:gd name="connsiteX2" fmla="*/ 287337 w 287337"/>
              <a:gd name="connsiteY2" fmla="*/ 0 h 1871598"/>
              <a:gd name="connsiteX3" fmla="*/ 0 w 287337"/>
              <a:gd name="connsiteY3" fmla="*/ 0 h 1871598"/>
              <a:gd name="connsiteX4" fmla="*/ 0 w 287337"/>
              <a:gd name="connsiteY4" fmla="*/ 1871598 h 1871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1871598">
                <a:moveTo>
                  <a:pt x="0" y="1871598"/>
                </a:moveTo>
                <a:lnTo>
                  <a:pt x="287337" y="1871598"/>
                </a:lnTo>
                <a:lnTo>
                  <a:pt x="287337" y="0"/>
                </a:lnTo>
                <a:lnTo>
                  <a:pt x="0" y="0"/>
                </a:lnTo>
                <a:lnTo>
                  <a:pt x="0" y="1871598"/>
                </a:lnTo>
              </a:path>
            </a:pathLst>
          </a:custGeom>
          <a:solidFill>
            <a:srgbClr val="CCE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467611" y="4571238"/>
            <a:ext cx="1170051" cy="161925"/>
          </a:xfrm>
          <a:custGeom>
            <a:avLst/>
            <a:gdLst>
              <a:gd name="connsiteX0" fmla="*/ 9525 w 1170051"/>
              <a:gd name="connsiteY0" fmla="*/ 9525 h 161925"/>
              <a:gd name="connsiteX1" fmla="*/ 105410 w 1170051"/>
              <a:gd name="connsiteY1" fmla="*/ 80898 h 161925"/>
              <a:gd name="connsiteX2" fmla="*/ 489077 w 1170051"/>
              <a:gd name="connsiteY2" fmla="*/ 80898 h 161925"/>
              <a:gd name="connsiteX3" fmla="*/ 585089 w 1170051"/>
              <a:gd name="connsiteY3" fmla="*/ 152400 h 161925"/>
              <a:gd name="connsiteX4" fmla="*/ 680973 w 1170051"/>
              <a:gd name="connsiteY4" fmla="*/ 80898 h 161925"/>
              <a:gd name="connsiteX5" fmla="*/ 1064641 w 1170051"/>
              <a:gd name="connsiteY5" fmla="*/ 80898 h 161925"/>
              <a:gd name="connsiteX6" fmla="*/ 1160526 w 1170051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0051" h="161925">
                <a:moveTo>
                  <a:pt x="9525" y="9525"/>
                </a:moveTo>
                <a:cubicBezTo>
                  <a:pt x="9525" y="48895"/>
                  <a:pt x="52451" y="80898"/>
                  <a:pt x="105410" y="80898"/>
                </a:cubicBezTo>
                <a:lnTo>
                  <a:pt x="489077" y="80898"/>
                </a:lnTo>
                <a:cubicBezTo>
                  <a:pt x="542036" y="80898"/>
                  <a:pt x="585089" y="112902"/>
                  <a:pt x="585089" y="152400"/>
                </a:cubicBezTo>
                <a:cubicBezTo>
                  <a:pt x="585089" y="112902"/>
                  <a:pt x="628014" y="80898"/>
                  <a:pt x="680973" y="80898"/>
                </a:cubicBezTo>
                <a:lnTo>
                  <a:pt x="1064641" y="80898"/>
                </a:lnTo>
                <a:cubicBezTo>
                  <a:pt x="1117600" y="80898"/>
                  <a:pt x="1160526" y="48895"/>
                  <a:pt x="1160526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18613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10 w 1169923"/>
              <a:gd name="connsiteY1" fmla="*/ 80898 h 161925"/>
              <a:gd name="connsiteX2" fmla="*/ 489076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10" y="80898"/>
                </a:cubicBezTo>
                <a:lnTo>
                  <a:pt x="489076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769486" y="4571238"/>
            <a:ext cx="1170051" cy="161925"/>
          </a:xfrm>
          <a:custGeom>
            <a:avLst/>
            <a:gdLst>
              <a:gd name="connsiteX0" fmla="*/ 9525 w 1170051"/>
              <a:gd name="connsiteY0" fmla="*/ 9525 h 161925"/>
              <a:gd name="connsiteX1" fmla="*/ 105409 w 1170051"/>
              <a:gd name="connsiteY1" fmla="*/ 80898 h 161925"/>
              <a:gd name="connsiteX2" fmla="*/ 489077 w 1170051"/>
              <a:gd name="connsiteY2" fmla="*/ 80898 h 161925"/>
              <a:gd name="connsiteX3" fmla="*/ 584961 w 1170051"/>
              <a:gd name="connsiteY3" fmla="*/ 152400 h 161925"/>
              <a:gd name="connsiteX4" fmla="*/ 680973 w 1170051"/>
              <a:gd name="connsiteY4" fmla="*/ 80898 h 161925"/>
              <a:gd name="connsiteX5" fmla="*/ 1064641 w 1170051"/>
              <a:gd name="connsiteY5" fmla="*/ 80898 h 161925"/>
              <a:gd name="connsiteX6" fmla="*/ 1160526 w 1170051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0051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8015" y="80898"/>
                  <a:pt x="680973" y="80898"/>
                </a:cubicBezTo>
                <a:lnTo>
                  <a:pt x="1064641" y="80898"/>
                </a:lnTo>
                <a:cubicBezTo>
                  <a:pt x="1117600" y="80898"/>
                  <a:pt x="1160526" y="48895"/>
                  <a:pt x="1160526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920488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09 w 1169923"/>
              <a:gd name="connsiteY1" fmla="*/ 80898 h 161925"/>
              <a:gd name="connsiteX2" fmla="*/ 489077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076188" y="4571238"/>
            <a:ext cx="1169923" cy="161925"/>
          </a:xfrm>
          <a:custGeom>
            <a:avLst/>
            <a:gdLst>
              <a:gd name="connsiteX0" fmla="*/ 9525 w 1169923"/>
              <a:gd name="connsiteY0" fmla="*/ 9525 h 161925"/>
              <a:gd name="connsiteX1" fmla="*/ 105409 w 1169923"/>
              <a:gd name="connsiteY1" fmla="*/ 80898 h 161925"/>
              <a:gd name="connsiteX2" fmla="*/ 489077 w 1169923"/>
              <a:gd name="connsiteY2" fmla="*/ 80898 h 161925"/>
              <a:gd name="connsiteX3" fmla="*/ 584961 w 1169923"/>
              <a:gd name="connsiteY3" fmla="*/ 152400 h 161925"/>
              <a:gd name="connsiteX4" fmla="*/ 680846 w 1169923"/>
              <a:gd name="connsiteY4" fmla="*/ 80898 h 161925"/>
              <a:gd name="connsiteX5" fmla="*/ 1064514 w 1169923"/>
              <a:gd name="connsiteY5" fmla="*/ 80898 h 161925"/>
              <a:gd name="connsiteX6" fmla="*/ 1160398 w 1169923"/>
              <a:gd name="connsiteY6" fmla="*/ 9525 h 161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69923" h="161925">
                <a:moveTo>
                  <a:pt x="9525" y="9525"/>
                </a:moveTo>
                <a:cubicBezTo>
                  <a:pt x="9525" y="48895"/>
                  <a:pt x="52451" y="80898"/>
                  <a:pt x="105409" y="80898"/>
                </a:cubicBezTo>
                <a:lnTo>
                  <a:pt x="489077" y="80898"/>
                </a:lnTo>
                <a:cubicBezTo>
                  <a:pt x="542035" y="80898"/>
                  <a:pt x="584961" y="112902"/>
                  <a:pt x="584961" y="152400"/>
                </a:cubicBezTo>
                <a:cubicBezTo>
                  <a:pt x="584961" y="112902"/>
                  <a:pt x="627888" y="80898"/>
                  <a:pt x="680846" y="80898"/>
                </a:cubicBezTo>
                <a:lnTo>
                  <a:pt x="1064514" y="80898"/>
                </a:lnTo>
                <a:cubicBezTo>
                  <a:pt x="1117472" y="80898"/>
                  <a:pt x="1160398" y="48895"/>
                  <a:pt x="1160398" y="9525"/>
                </a:cubicBezTo>
              </a:path>
            </a:pathLst>
          </a:custGeom>
          <a:ln w="12700">
            <a:solidFill>
              <a:srgbClr val="3333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61308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3765613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491813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070663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223188" y="2478087"/>
            <a:ext cx="57150" cy="2404998"/>
          </a:xfrm>
          <a:custGeom>
            <a:avLst/>
            <a:gdLst>
              <a:gd name="connsiteX0" fmla="*/ 14287 w 57150"/>
              <a:gd name="connsiteY0" fmla="*/ 14287 h 2404998"/>
              <a:gd name="connsiteX1" fmla="*/ 14287 w 57150"/>
              <a:gd name="connsiteY1" fmla="*/ 2390711 h 2404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150" h="2404998">
                <a:moveTo>
                  <a:pt x="14287" y="14287"/>
                </a:moveTo>
                <a:lnTo>
                  <a:pt x="14287" y="2390711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100" y="2171700"/>
            <a:ext cx="6172200" cy="3022600"/>
          </a:xfrm>
          <a:prstGeom prst="rect">
            <a:avLst/>
          </a:prstGeom>
          <a:noFill/>
        </p:spPr>
      </p:pic>
      <p:sp>
        <p:nvSpPr>
          <p:cNvPr id="33" name="TextBox 1"/>
          <p:cNvSpPr txBox="1"/>
          <p:nvPr/>
        </p:nvSpPr>
        <p:spPr>
          <a:xfrm>
            <a:off x="863600" y="20701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频率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683500" y="50038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498600" y="3467100"/>
            <a:ext cx="468416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6383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27813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9370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0927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6527800" y="3403600"/>
            <a:ext cx="190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248400" y="4775200"/>
            <a:ext cx="698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TDM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781300" y="1981200"/>
            <a:ext cx="1143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周期性出现</a:t>
            </a:r>
          </a:p>
        </p:txBody>
      </p:sp>
    </p:spTree>
    <p:extLst>
      <p:ext uri="{BB962C8B-B14F-4D97-AF65-F5344CB8AC3E}">
        <p14:creationId xmlns:p14="http://schemas.microsoft.com/office/powerpoint/2010/main" val="19396384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FBEE-574E-4354-9704-BEB566D14DB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1114ED-9BE1-4C66-BD3B-03139D2C3386}" type="slidenum">
              <a:rPr lang="zh-CN" altLang="en-US"/>
              <a:pPr/>
              <a:t>140</a:t>
            </a:fld>
            <a:endParaRPr lang="en-US" altLang="zh-CN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VLAN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4952206"/>
            <a:ext cx="9144000" cy="1677194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        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两个网桥将四个物理局域网组织成两个</a:t>
            </a:r>
            <a:r>
              <a:rPr lang="en-US" altLang="zh-CN" dirty="0" smtClean="0">
                <a:ea typeface="宋体" pitchFamily="2" charset="-122"/>
              </a:rPr>
              <a:t>VLAN</a:t>
            </a:r>
            <a:r>
              <a:rPr lang="zh-CN" altLang="en-US" dirty="0" smtClean="0">
                <a:ea typeface="宋体" pitchFamily="2" charset="-122"/>
              </a:rPr>
              <a:t>，</a:t>
            </a:r>
            <a:r>
              <a:rPr lang="en-US" altLang="zh-CN" dirty="0" smtClean="0">
                <a:ea typeface="宋体" pitchFamily="2" charset="-122"/>
              </a:rPr>
              <a:t>	     </a:t>
            </a:r>
            <a:r>
              <a:rPr lang="zh-CN" altLang="en-US" dirty="0" smtClean="0">
                <a:ea typeface="宋体" pitchFamily="2" charset="-122"/>
              </a:rPr>
              <a:t>分别由灰色和白色标识；</a:t>
            </a:r>
            <a:endParaRPr lang="en-US" altLang="zh-CN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       (b)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交换机将</a:t>
            </a:r>
            <a:r>
              <a:rPr lang="en-US" altLang="zh-CN" dirty="0" smtClean="0">
                <a:ea typeface="宋体" pitchFamily="2" charset="-122"/>
              </a:rPr>
              <a:t>15</a:t>
            </a:r>
            <a:r>
              <a:rPr lang="zh-CN" altLang="en-US" dirty="0" smtClean="0">
                <a:ea typeface="宋体" pitchFamily="2" charset="-122"/>
              </a:rPr>
              <a:t>台相同的机器组织成两个</a:t>
            </a:r>
            <a:r>
              <a:rPr lang="en-US" altLang="zh-CN" dirty="0" smtClean="0">
                <a:ea typeface="宋体" pitchFamily="2" charset="-122"/>
              </a:rPr>
              <a:t>VLAN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25348" name="Picture 4" descr="4-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414463"/>
            <a:ext cx="7315200" cy="33909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 </a:t>
            </a:r>
            <a:r>
              <a:rPr lang="zh-CN" altLang="en-US" dirty="0" smtClean="0"/>
              <a:t>无线局域网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141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698688" y="5165788"/>
            <a:ext cx="5292725" cy="57150"/>
          </a:xfrm>
          <a:custGeom>
            <a:avLst/>
            <a:gdLst>
              <a:gd name="connsiteX0" fmla="*/ 14287 w 5292725"/>
              <a:gd name="connsiteY0" fmla="*/ 14287 h 57150"/>
              <a:gd name="connsiteX1" fmla="*/ 5278437 w 5292725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92725" h="57150">
                <a:moveTo>
                  <a:pt x="14287" y="14287"/>
                </a:moveTo>
                <a:lnTo>
                  <a:pt x="5278437" y="14287"/>
                </a:lnTo>
              </a:path>
            </a:pathLst>
          </a:custGeom>
          <a:ln w="25400">
            <a:solidFill>
              <a:srgbClr val="0000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558800" y="1498600"/>
            <a:ext cx="37846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802.11b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2.4-2.5GHz免费频段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(unlicensed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spectrum)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最高速率：11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物理层采用直接序列扩频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(DSSS)技术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所有主机使用相同的码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片序列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016500" y="1498600"/>
            <a:ext cx="3606800" cy="327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802.11a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5-6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最高速率：54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802.11g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最高速率：54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  <a:p>
            <a:pPr>
              <a:lnSpc>
                <a:spcPts val="3400"/>
              </a:lnSpc>
              <a:tabLst>
                <a:tab pos="457200" algn="l"/>
              </a:tabLst>
            </a:pPr>
            <a:r>
              <a:rPr lang="en-US" altLang="zh-CN" sz="240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802.11n: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多天线(MIMO)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2.4-2.5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GHz频段</a:t>
            </a:r>
          </a:p>
          <a:p>
            <a:pPr>
              <a:lnSpc>
                <a:spcPts val="27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最高速率：600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98500" y="5461000"/>
            <a:ext cx="203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dirty="0" smtClean="0">
                <a:solidFill>
                  <a:srgbClr val="000099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41400" y="5410200"/>
            <a:ext cx="7442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均使用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CSMA/CA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多路访问控制协议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均有基础设施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网络模式和特定网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自组网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网络模式</a:t>
            </a:r>
          </a:p>
        </p:txBody>
      </p:sp>
    </p:spTree>
    <p:extLst>
      <p:ext uri="{BB962C8B-B14F-4D97-AF65-F5344CB8AC3E}">
        <p14:creationId xmlns:p14="http://schemas.microsoft.com/office/powerpoint/2010/main" val="6485819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无线局域网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142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8600" y="1779651"/>
            <a:ext cx="8515375" cy="38100"/>
          </a:xfrm>
          <a:custGeom>
            <a:avLst/>
            <a:gdLst>
              <a:gd name="connsiteX0" fmla="*/ 9525 w 8515375"/>
              <a:gd name="connsiteY0" fmla="*/ 9525 h 38100"/>
              <a:gd name="connsiteX1" fmla="*/ 8505850 w 8515375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15375" h="38100">
                <a:moveTo>
                  <a:pt x="9525" y="9525"/>
                </a:moveTo>
                <a:lnTo>
                  <a:pt x="8505850" y="95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1775" y="2430398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47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477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282700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31775" y="4230751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31775" y="5311775"/>
            <a:ext cx="8509025" cy="22225"/>
          </a:xfrm>
          <a:custGeom>
            <a:avLst/>
            <a:gdLst>
              <a:gd name="connsiteX0" fmla="*/ 6350 w 8509025"/>
              <a:gd name="connsiteY0" fmla="*/ 6350 h 22225"/>
              <a:gd name="connsiteX1" fmla="*/ 8502675 w 85090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25" h="22225">
                <a:moveTo>
                  <a:pt x="6350" y="6350"/>
                </a:moveTo>
                <a:lnTo>
                  <a:pt x="8502675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247925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687725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479951" y="1422400"/>
            <a:ext cx="22225" cy="3902075"/>
          </a:xfrm>
          <a:custGeom>
            <a:avLst/>
            <a:gdLst>
              <a:gd name="connsiteX0" fmla="*/ 6350 w 22225"/>
              <a:gd name="connsiteY0" fmla="*/ 6350 h 3902075"/>
              <a:gd name="connsiteX1" fmla="*/ 6350 w 22225"/>
              <a:gd name="connsiteY1" fmla="*/ 3895725 h 3902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902075">
                <a:moveTo>
                  <a:pt x="6350" y="6350"/>
                </a:moveTo>
                <a:lnTo>
                  <a:pt x="6350" y="3895725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49987" y="3180714"/>
            <a:ext cx="8508974" cy="22225"/>
          </a:xfrm>
          <a:custGeom>
            <a:avLst/>
            <a:gdLst>
              <a:gd name="connsiteX0" fmla="*/ 6350 w 8508974"/>
              <a:gd name="connsiteY0" fmla="*/ 6350 h 22225"/>
              <a:gd name="connsiteX1" fmla="*/ 8502624 w 8508974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8974" h="22225">
                <a:moveTo>
                  <a:pt x="6350" y="6350"/>
                </a:moveTo>
                <a:lnTo>
                  <a:pt x="8502624" y="6350"/>
                </a:lnTo>
              </a:path>
            </a:pathLst>
          </a:custGeom>
          <a:ln w="12700">
            <a:solidFill>
              <a:srgbClr val="96969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/>
          <p:cNvSpPr txBox="1"/>
          <p:nvPr/>
        </p:nvSpPr>
        <p:spPr>
          <a:xfrm>
            <a:off x="580924" y="14732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标准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431824" y="14732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频段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397024" y="14732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数据速率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755924" y="14732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物理层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851424" y="1473200"/>
            <a:ext cx="685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优缺点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77724" y="1879600"/>
            <a:ext cx="394992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802.11b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扩频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606824" y="1892300"/>
            <a:ext cx="3467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最高数据率较低，价格最低，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信号传播距离最远，且不易受阻碍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81000" y="2616200"/>
            <a:ext cx="1718484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282724" y="2578100"/>
            <a:ext cx="674543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最高数据率较高，支持更多用户同时上网，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39624" y="2933700"/>
            <a:ext cx="8996117" cy="24314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			</a:t>
            </a:r>
            <a:r>
              <a:rPr lang="en-US" altLang="zh-CN" sz="18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价格最高，信号传播距离较短，且易受阻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最高数据率较高，支持更多用户同时上网，</a:t>
            </a:r>
          </a:p>
          <a:p>
            <a:pPr>
              <a:lnSpc>
                <a:spcPts val="20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			</a:t>
            </a:r>
            <a:r>
              <a:rPr lang="en-US" altLang="zh-CN" sz="18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信号传播距离最远，且不易受阻，</a:t>
            </a:r>
          </a:p>
          <a:p>
            <a:pPr>
              <a:lnSpc>
                <a:spcPts val="22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价格比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802.11b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802.11n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最高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MIMO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使用多个发射和接收天线以允许更高的数据</a:t>
            </a:r>
          </a:p>
          <a:p>
            <a:pPr>
              <a:lnSpc>
                <a:spcPts val="21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GHz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OFDM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传输率，当使用双倍带宽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(40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MHz)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时速率可</a:t>
            </a:r>
          </a:p>
          <a:p>
            <a:pPr>
              <a:lnSpc>
                <a:spcPts val="2100"/>
              </a:lnSpc>
              <a:tabLst>
                <a:tab pos="38100" algn="l"/>
                <a:tab pos="1079500" algn="l"/>
                <a:tab pos="4191000" algn="l"/>
                <a:tab pos="42291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达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Mb/s</a:t>
            </a:r>
          </a:p>
        </p:txBody>
      </p:sp>
    </p:spTree>
    <p:extLst>
      <p:ext uri="{BB962C8B-B14F-4D97-AF65-F5344CB8AC3E}">
        <p14:creationId xmlns:p14="http://schemas.microsoft.com/office/powerpoint/2010/main" val="34452675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 </a:t>
            </a:r>
            <a:r>
              <a:rPr lang="zh-CN" altLang="en-US" dirty="0" smtClean="0"/>
              <a:t>体系结构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143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564638" y="3692397"/>
            <a:ext cx="414020" cy="106553"/>
          </a:xfrm>
          <a:custGeom>
            <a:avLst/>
            <a:gdLst>
              <a:gd name="connsiteX0" fmla="*/ 0 w 414020"/>
              <a:gd name="connsiteY0" fmla="*/ 53213 h 106553"/>
              <a:gd name="connsiteX1" fmla="*/ 207010 w 414020"/>
              <a:gd name="connsiteY1" fmla="*/ 0 h 106553"/>
              <a:gd name="connsiteX2" fmla="*/ 414019 w 414020"/>
              <a:gd name="connsiteY2" fmla="*/ 53213 h 106553"/>
              <a:gd name="connsiteX3" fmla="*/ 207010 w 414020"/>
              <a:gd name="connsiteY3" fmla="*/ 106553 h 106553"/>
              <a:gd name="connsiteX4" fmla="*/ 0 w 414020"/>
              <a:gd name="connsiteY4" fmla="*/ 53213 h 1065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" h="106553">
                <a:moveTo>
                  <a:pt x="0" y="53213"/>
                </a:moveTo>
                <a:cubicBezTo>
                  <a:pt x="0" y="23876"/>
                  <a:pt x="92710" y="0"/>
                  <a:pt x="207010" y="0"/>
                </a:cubicBezTo>
                <a:cubicBezTo>
                  <a:pt x="321436" y="0"/>
                  <a:pt x="414019" y="23876"/>
                  <a:pt x="414019" y="53213"/>
                </a:cubicBezTo>
                <a:cubicBezTo>
                  <a:pt x="414019" y="82677"/>
                  <a:pt x="321436" y="106553"/>
                  <a:pt x="207010" y="106553"/>
                </a:cubicBezTo>
                <a:cubicBezTo>
                  <a:pt x="92710" y="106553"/>
                  <a:pt x="0" y="82677"/>
                  <a:pt x="0" y="53213"/>
                </a:cubicBez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558288" y="3686047"/>
            <a:ext cx="426720" cy="119253"/>
          </a:xfrm>
          <a:custGeom>
            <a:avLst/>
            <a:gdLst>
              <a:gd name="connsiteX0" fmla="*/ 6350 w 426720"/>
              <a:gd name="connsiteY0" fmla="*/ 59563 h 119253"/>
              <a:gd name="connsiteX1" fmla="*/ 213360 w 426720"/>
              <a:gd name="connsiteY1" fmla="*/ 6350 h 119253"/>
              <a:gd name="connsiteX2" fmla="*/ 420369 w 426720"/>
              <a:gd name="connsiteY2" fmla="*/ 59563 h 119253"/>
              <a:gd name="connsiteX3" fmla="*/ 213360 w 426720"/>
              <a:gd name="connsiteY3" fmla="*/ 112903 h 119253"/>
              <a:gd name="connsiteX4" fmla="*/ 6350 w 426720"/>
              <a:gd name="connsiteY4" fmla="*/ 59563 h 119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" h="119253">
                <a:moveTo>
                  <a:pt x="6350" y="59563"/>
                </a:moveTo>
                <a:cubicBezTo>
                  <a:pt x="6350" y="30226"/>
                  <a:pt x="99060" y="6350"/>
                  <a:pt x="213360" y="6350"/>
                </a:cubicBezTo>
                <a:cubicBezTo>
                  <a:pt x="327786" y="6350"/>
                  <a:pt x="420369" y="30226"/>
                  <a:pt x="420369" y="59563"/>
                </a:cubicBezTo>
                <a:cubicBezTo>
                  <a:pt x="420369" y="89027"/>
                  <a:pt x="327786" y="112903"/>
                  <a:pt x="213360" y="112903"/>
                </a:cubicBezTo>
                <a:cubicBezTo>
                  <a:pt x="99060" y="112903"/>
                  <a:pt x="6350" y="89027"/>
                  <a:pt x="6350" y="595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558288" y="3676141"/>
            <a:ext cx="25400" cy="79756"/>
          </a:xfrm>
          <a:custGeom>
            <a:avLst/>
            <a:gdLst>
              <a:gd name="connsiteX0" fmla="*/ 6350 w 25400"/>
              <a:gd name="connsiteY0" fmla="*/ 6350 h 79756"/>
              <a:gd name="connsiteX1" fmla="*/ 6350 w 25400"/>
              <a:gd name="connsiteY1" fmla="*/ 73405 h 79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56">
                <a:moveTo>
                  <a:pt x="6350" y="6350"/>
                </a:moveTo>
                <a:lnTo>
                  <a:pt x="6350" y="7340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72307" y="3676141"/>
            <a:ext cx="25400" cy="79756"/>
          </a:xfrm>
          <a:custGeom>
            <a:avLst/>
            <a:gdLst>
              <a:gd name="connsiteX0" fmla="*/ 6350 w 25400"/>
              <a:gd name="connsiteY0" fmla="*/ 6350 h 79756"/>
              <a:gd name="connsiteX1" fmla="*/ 6477 w 25400"/>
              <a:gd name="connsiteY1" fmla="*/ 73405 h 79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79756">
                <a:moveTo>
                  <a:pt x="6350" y="6350"/>
                </a:moveTo>
                <a:lnTo>
                  <a:pt x="6477" y="7340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564638" y="3682500"/>
            <a:ext cx="411708" cy="64761"/>
          </a:xfrm>
          <a:custGeom>
            <a:avLst/>
            <a:gdLst>
              <a:gd name="connsiteX0" fmla="*/ 0 w 411708"/>
              <a:gd name="connsiteY0" fmla="*/ 64761 h 64761"/>
              <a:gd name="connsiteX1" fmla="*/ 411708 w 411708"/>
              <a:gd name="connsiteY1" fmla="*/ 64761 h 64761"/>
              <a:gd name="connsiteX2" fmla="*/ 411708 w 411708"/>
              <a:gd name="connsiteY2" fmla="*/ 0 h 64761"/>
              <a:gd name="connsiteX3" fmla="*/ 0 w 411708"/>
              <a:gd name="connsiteY3" fmla="*/ 0 h 64761"/>
              <a:gd name="connsiteX4" fmla="*/ 0 w 411708"/>
              <a:gd name="connsiteY4" fmla="*/ 64761 h 647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708" h="64761">
                <a:moveTo>
                  <a:pt x="0" y="64761"/>
                </a:moveTo>
                <a:lnTo>
                  <a:pt x="411708" y="64761"/>
                </a:lnTo>
                <a:lnTo>
                  <a:pt x="411708" y="0"/>
                </a:lnTo>
                <a:lnTo>
                  <a:pt x="0" y="0"/>
                </a:lnTo>
                <a:lnTo>
                  <a:pt x="0" y="64761"/>
                </a:ln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61208" y="3606800"/>
            <a:ext cx="414020" cy="124079"/>
          </a:xfrm>
          <a:custGeom>
            <a:avLst/>
            <a:gdLst>
              <a:gd name="connsiteX0" fmla="*/ 0 w 414020"/>
              <a:gd name="connsiteY0" fmla="*/ 61976 h 124079"/>
              <a:gd name="connsiteX1" fmla="*/ 207010 w 414020"/>
              <a:gd name="connsiteY1" fmla="*/ 0 h 124079"/>
              <a:gd name="connsiteX2" fmla="*/ 414020 w 414020"/>
              <a:gd name="connsiteY2" fmla="*/ 61976 h 124079"/>
              <a:gd name="connsiteX3" fmla="*/ 207010 w 414020"/>
              <a:gd name="connsiteY3" fmla="*/ 124078 h 124079"/>
              <a:gd name="connsiteX4" fmla="*/ 0 w 414020"/>
              <a:gd name="connsiteY4" fmla="*/ 61976 h 124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20" h="124079">
                <a:moveTo>
                  <a:pt x="0" y="61976"/>
                </a:moveTo>
                <a:cubicBezTo>
                  <a:pt x="0" y="27813"/>
                  <a:pt x="92710" y="0"/>
                  <a:pt x="207010" y="0"/>
                </a:cubicBezTo>
                <a:cubicBezTo>
                  <a:pt x="321310" y="0"/>
                  <a:pt x="414020" y="27813"/>
                  <a:pt x="414020" y="61976"/>
                </a:cubicBezTo>
                <a:cubicBezTo>
                  <a:pt x="414020" y="96265"/>
                  <a:pt x="321310" y="124078"/>
                  <a:pt x="207010" y="124078"/>
                </a:cubicBezTo>
                <a:cubicBezTo>
                  <a:pt x="92710" y="124078"/>
                  <a:pt x="0" y="96265"/>
                  <a:pt x="0" y="61976"/>
                </a:cubicBezTo>
              </a:path>
            </a:pathLst>
          </a:custGeom>
          <a:solidFill>
            <a:srgbClr val="BECD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554858" y="3600450"/>
            <a:ext cx="426720" cy="136779"/>
          </a:xfrm>
          <a:custGeom>
            <a:avLst/>
            <a:gdLst>
              <a:gd name="connsiteX0" fmla="*/ 6350 w 426720"/>
              <a:gd name="connsiteY0" fmla="*/ 68326 h 136779"/>
              <a:gd name="connsiteX1" fmla="*/ 213360 w 426720"/>
              <a:gd name="connsiteY1" fmla="*/ 6350 h 136779"/>
              <a:gd name="connsiteX2" fmla="*/ 420370 w 426720"/>
              <a:gd name="connsiteY2" fmla="*/ 68326 h 136779"/>
              <a:gd name="connsiteX3" fmla="*/ 213360 w 426720"/>
              <a:gd name="connsiteY3" fmla="*/ 130428 h 136779"/>
              <a:gd name="connsiteX4" fmla="*/ 6350 w 426720"/>
              <a:gd name="connsiteY4" fmla="*/ 68326 h 136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20" h="136779">
                <a:moveTo>
                  <a:pt x="6350" y="68326"/>
                </a:moveTo>
                <a:cubicBezTo>
                  <a:pt x="6350" y="34163"/>
                  <a:pt x="99060" y="6350"/>
                  <a:pt x="213360" y="6350"/>
                </a:cubicBezTo>
                <a:cubicBezTo>
                  <a:pt x="327660" y="6350"/>
                  <a:pt x="420370" y="34163"/>
                  <a:pt x="420370" y="68326"/>
                </a:cubicBezTo>
                <a:cubicBezTo>
                  <a:pt x="420370" y="102615"/>
                  <a:pt x="327660" y="130428"/>
                  <a:pt x="213360" y="130428"/>
                </a:cubicBezTo>
                <a:cubicBezTo>
                  <a:pt x="99060" y="130428"/>
                  <a:pt x="6350" y="102615"/>
                  <a:pt x="6350" y="6832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646616" y="3619182"/>
            <a:ext cx="101981" cy="57150"/>
          </a:xfrm>
          <a:custGeom>
            <a:avLst/>
            <a:gdLst>
              <a:gd name="connsiteX0" fmla="*/ 14287 w 101981"/>
              <a:gd name="connsiteY0" fmla="*/ 15811 h 57150"/>
              <a:gd name="connsiteX1" fmla="*/ 87693 w 101981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981" h="57150">
                <a:moveTo>
                  <a:pt x="14287" y="15811"/>
                </a:moveTo>
                <a:lnTo>
                  <a:pt x="8769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785935" y="3692461"/>
            <a:ext cx="93090" cy="57150"/>
          </a:xfrm>
          <a:custGeom>
            <a:avLst/>
            <a:gdLst>
              <a:gd name="connsiteX0" fmla="*/ 14287 w 93090"/>
              <a:gd name="connsiteY0" fmla="*/ 14287 h 57150"/>
              <a:gd name="connsiteX1" fmla="*/ 78803 w 93090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090" h="57150">
                <a:moveTo>
                  <a:pt x="14287" y="14287"/>
                </a:moveTo>
                <a:lnTo>
                  <a:pt x="7880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714053" y="3621468"/>
            <a:ext cx="104902" cy="100202"/>
          </a:xfrm>
          <a:custGeom>
            <a:avLst/>
            <a:gdLst>
              <a:gd name="connsiteX0" fmla="*/ 14287 w 104902"/>
              <a:gd name="connsiteY0" fmla="*/ 14287 h 100202"/>
              <a:gd name="connsiteX1" fmla="*/ 90614 w 104902"/>
              <a:gd name="connsiteY1" fmla="*/ 85915 h 100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902" h="100202">
                <a:moveTo>
                  <a:pt x="14287" y="14287"/>
                </a:moveTo>
                <a:lnTo>
                  <a:pt x="90614" y="85915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646616" y="3689794"/>
            <a:ext cx="101981" cy="57150"/>
          </a:xfrm>
          <a:custGeom>
            <a:avLst/>
            <a:gdLst>
              <a:gd name="connsiteX0" fmla="*/ 14287 w 101981"/>
              <a:gd name="connsiteY0" fmla="*/ 14287 h 57150"/>
              <a:gd name="connsiteX1" fmla="*/ 87693 w 101981"/>
              <a:gd name="connsiteY1" fmla="*/ 15811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981" h="57150">
                <a:moveTo>
                  <a:pt x="14287" y="14287"/>
                </a:moveTo>
                <a:lnTo>
                  <a:pt x="87693" y="15811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785935" y="3619563"/>
            <a:ext cx="93090" cy="57150"/>
          </a:xfrm>
          <a:custGeom>
            <a:avLst/>
            <a:gdLst>
              <a:gd name="connsiteX0" fmla="*/ 14287 w 93090"/>
              <a:gd name="connsiteY0" fmla="*/ 14287 h 57150"/>
              <a:gd name="connsiteX1" fmla="*/ 78803 w 93090"/>
              <a:gd name="connsiteY1" fmla="*/ 14287 h 57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090" h="57150">
                <a:moveTo>
                  <a:pt x="14287" y="14287"/>
                </a:moveTo>
                <a:lnTo>
                  <a:pt x="78803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714053" y="3619563"/>
            <a:ext cx="104902" cy="98043"/>
          </a:xfrm>
          <a:custGeom>
            <a:avLst/>
            <a:gdLst>
              <a:gd name="connsiteX0" fmla="*/ 14287 w 104902"/>
              <a:gd name="connsiteY0" fmla="*/ 83756 h 98043"/>
              <a:gd name="connsiteX1" fmla="*/ 90614 w 104902"/>
              <a:gd name="connsiteY1" fmla="*/ 14287 h 98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902" h="98043">
                <a:moveTo>
                  <a:pt x="14287" y="83756"/>
                </a:moveTo>
                <a:lnTo>
                  <a:pt x="90614" y="14287"/>
                </a:lnTo>
              </a:path>
            </a:pathLst>
          </a:custGeom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2715132" y="2675001"/>
            <a:ext cx="233425" cy="927100"/>
          </a:xfrm>
          <a:custGeom>
            <a:avLst/>
            <a:gdLst>
              <a:gd name="connsiteX0" fmla="*/ 9525 w 233425"/>
              <a:gd name="connsiteY0" fmla="*/ 917575 h 927100"/>
              <a:gd name="connsiteX1" fmla="*/ 223901 w 233425"/>
              <a:gd name="connsiteY1" fmla="*/ 9525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3425" h="927100">
                <a:moveTo>
                  <a:pt x="9525" y="917575"/>
                </a:moveTo>
                <a:lnTo>
                  <a:pt x="223901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2012897" y="1554844"/>
            <a:ext cx="1914068" cy="1357324"/>
          </a:xfrm>
          <a:custGeom>
            <a:avLst/>
            <a:gdLst>
              <a:gd name="connsiteX0" fmla="*/ 8180 w 1914068"/>
              <a:gd name="connsiteY0" fmla="*/ 515255 h 1357324"/>
              <a:gd name="connsiteX1" fmla="*/ 80443 w 1914068"/>
              <a:gd name="connsiteY1" fmla="*/ 14621 h 1357324"/>
              <a:gd name="connsiteX2" fmla="*/ 591872 w 1914068"/>
              <a:gd name="connsiteY2" fmla="*/ 118887 h 1357324"/>
              <a:gd name="connsiteX3" fmla="*/ 1103301 w 1914068"/>
              <a:gd name="connsiteY3" fmla="*/ 35449 h 1357324"/>
              <a:gd name="connsiteX4" fmla="*/ 1836980 w 1914068"/>
              <a:gd name="connsiteY4" fmla="*/ 301387 h 1357324"/>
              <a:gd name="connsiteX5" fmla="*/ 1848155 w 1914068"/>
              <a:gd name="connsiteY5" fmla="*/ 942864 h 1357324"/>
              <a:gd name="connsiteX6" fmla="*/ 1447979 w 1914068"/>
              <a:gd name="connsiteY6" fmla="*/ 1339231 h 1357324"/>
              <a:gd name="connsiteX7" fmla="*/ 736398 w 1914068"/>
              <a:gd name="connsiteY7" fmla="*/ 1266206 h 1357324"/>
              <a:gd name="connsiteX8" fmla="*/ 447346 w 1914068"/>
              <a:gd name="connsiteY8" fmla="*/ 1052465 h 1357324"/>
              <a:gd name="connsiteX9" fmla="*/ 152706 w 1914068"/>
              <a:gd name="connsiteY9" fmla="*/ 875046 h 1357324"/>
              <a:gd name="connsiteX10" fmla="*/ 8180 w 1914068"/>
              <a:gd name="connsiteY10" fmla="*/ 515255 h 1357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914068" h="1357324">
                <a:moveTo>
                  <a:pt x="8180" y="515255"/>
                </a:moveTo>
                <a:cubicBezTo>
                  <a:pt x="-3884" y="371872"/>
                  <a:pt x="-16838" y="80661"/>
                  <a:pt x="80443" y="14621"/>
                </a:cubicBezTo>
                <a:cubicBezTo>
                  <a:pt x="177725" y="-51418"/>
                  <a:pt x="421438" y="115459"/>
                  <a:pt x="591872" y="118887"/>
                </a:cubicBezTo>
                <a:cubicBezTo>
                  <a:pt x="762306" y="122317"/>
                  <a:pt x="895783" y="4969"/>
                  <a:pt x="1103301" y="35449"/>
                </a:cubicBezTo>
                <a:cubicBezTo>
                  <a:pt x="1310819" y="65802"/>
                  <a:pt x="1712901" y="150130"/>
                  <a:pt x="1836980" y="301387"/>
                </a:cubicBezTo>
                <a:cubicBezTo>
                  <a:pt x="1961186" y="452644"/>
                  <a:pt x="1913053" y="769890"/>
                  <a:pt x="1848155" y="942864"/>
                </a:cubicBezTo>
                <a:cubicBezTo>
                  <a:pt x="1783259" y="1115837"/>
                  <a:pt x="1633272" y="1285383"/>
                  <a:pt x="1447979" y="1339231"/>
                </a:cubicBezTo>
                <a:cubicBezTo>
                  <a:pt x="1262559" y="1393206"/>
                  <a:pt x="903149" y="1314085"/>
                  <a:pt x="736398" y="1266206"/>
                </a:cubicBezTo>
                <a:cubicBezTo>
                  <a:pt x="569647" y="1218454"/>
                  <a:pt x="544628" y="1117615"/>
                  <a:pt x="447346" y="1052465"/>
                </a:cubicBezTo>
                <a:cubicBezTo>
                  <a:pt x="350064" y="987187"/>
                  <a:pt x="225858" y="964581"/>
                  <a:pt x="152706" y="875046"/>
                </a:cubicBezTo>
                <a:cubicBezTo>
                  <a:pt x="79554" y="785511"/>
                  <a:pt x="6275" y="660415"/>
                  <a:pt x="8180" y="515255"/>
                </a:cubicBez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5496" y="2874898"/>
            <a:ext cx="1960562" cy="1798701"/>
          </a:xfrm>
          <a:custGeom>
            <a:avLst/>
            <a:gdLst>
              <a:gd name="connsiteX0" fmla="*/ 0 w 1960562"/>
              <a:gd name="connsiteY0" fmla="*/ 899414 h 1798701"/>
              <a:gd name="connsiteX1" fmla="*/ 980274 w 1960562"/>
              <a:gd name="connsiteY1" fmla="*/ 0 h 1798701"/>
              <a:gd name="connsiteX2" fmla="*/ 1960562 w 1960562"/>
              <a:gd name="connsiteY2" fmla="*/ 899414 h 1798701"/>
              <a:gd name="connsiteX3" fmla="*/ 980274 w 1960562"/>
              <a:gd name="connsiteY3" fmla="*/ 1798701 h 1798701"/>
              <a:gd name="connsiteX4" fmla="*/ 0 w 1960562"/>
              <a:gd name="connsiteY4" fmla="*/ 899414 h 179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0562" h="1798701">
                <a:moveTo>
                  <a:pt x="0" y="899414"/>
                </a:moveTo>
                <a:cubicBezTo>
                  <a:pt x="0" y="402716"/>
                  <a:pt x="438886" y="0"/>
                  <a:pt x="980274" y="0"/>
                </a:cubicBezTo>
                <a:cubicBezTo>
                  <a:pt x="1521650" y="0"/>
                  <a:pt x="1960562" y="402716"/>
                  <a:pt x="1960562" y="899414"/>
                </a:cubicBezTo>
                <a:cubicBezTo>
                  <a:pt x="1960562" y="1396110"/>
                  <a:pt x="1521650" y="1798701"/>
                  <a:pt x="980274" y="1798701"/>
                </a:cubicBezTo>
                <a:cubicBezTo>
                  <a:pt x="438886" y="1798701"/>
                  <a:pt x="0" y="1396110"/>
                  <a:pt x="0" y="899414"/>
                </a:cubicBez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29333" y="3722751"/>
            <a:ext cx="1041400" cy="38100"/>
          </a:xfrm>
          <a:custGeom>
            <a:avLst/>
            <a:gdLst>
              <a:gd name="connsiteX0" fmla="*/ 9525 w 1041400"/>
              <a:gd name="connsiteY0" fmla="*/ 9525 h 38100"/>
              <a:gd name="connsiteX1" fmla="*/ 1031875 w 1041400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41400" h="38100">
                <a:moveTo>
                  <a:pt x="9525" y="9525"/>
                </a:moveTo>
                <a:lnTo>
                  <a:pt x="1031875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231008" y="4195698"/>
            <a:ext cx="1960625" cy="1798701"/>
          </a:xfrm>
          <a:custGeom>
            <a:avLst/>
            <a:gdLst>
              <a:gd name="connsiteX0" fmla="*/ 0 w 1960625"/>
              <a:gd name="connsiteY0" fmla="*/ 899414 h 1798701"/>
              <a:gd name="connsiteX1" fmla="*/ 980313 w 1960625"/>
              <a:gd name="connsiteY1" fmla="*/ 0 h 1798701"/>
              <a:gd name="connsiteX2" fmla="*/ 1960625 w 1960625"/>
              <a:gd name="connsiteY2" fmla="*/ 899414 h 1798701"/>
              <a:gd name="connsiteX3" fmla="*/ 980313 w 1960625"/>
              <a:gd name="connsiteY3" fmla="*/ 1798701 h 1798701"/>
              <a:gd name="connsiteX4" fmla="*/ 0 w 1960625"/>
              <a:gd name="connsiteY4" fmla="*/ 899414 h 179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0625" h="1798701">
                <a:moveTo>
                  <a:pt x="0" y="899414"/>
                </a:moveTo>
                <a:cubicBezTo>
                  <a:pt x="0" y="402716"/>
                  <a:pt x="438911" y="0"/>
                  <a:pt x="980313" y="0"/>
                </a:cubicBezTo>
                <a:cubicBezTo>
                  <a:pt x="1521713" y="0"/>
                  <a:pt x="1960625" y="402716"/>
                  <a:pt x="1960625" y="899414"/>
                </a:cubicBezTo>
                <a:cubicBezTo>
                  <a:pt x="1960625" y="1396060"/>
                  <a:pt x="1521713" y="1798701"/>
                  <a:pt x="980313" y="1798701"/>
                </a:cubicBezTo>
                <a:cubicBezTo>
                  <a:pt x="438911" y="1798701"/>
                  <a:pt x="0" y="1396060"/>
                  <a:pt x="0" y="899414"/>
                </a:cubicBez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742183" y="3784600"/>
            <a:ext cx="757173" cy="1111250"/>
          </a:xfrm>
          <a:custGeom>
            <a:avLst/>
            <a:gdLst>
              <a:gd name="connsiteX0" fmla="*/ 9525 w 757173"/>
              <a:gd name="connsiteY0" fmla="*/ 9525 h 1111250"/>
              <a:gd name="connsiteX1" fmla="*/ 747649 w 757173"/>
              <a:gd name="connsiteY1" fmla="*/ 1101725 h 1111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7173" h="1111250">
                <a:moveTo>
                  <a:pt x="9525" y="9525"/>
                </a:moveTo>
                <a:lnTo>
                  <a:pt x="747649" y="11017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3060700"/>
            <a:ext cx="1536700" cy="1308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4229100"/>
            <a:ext cx="1422400" cy="1498600"/>
          </a:xfrm>
          <a:prstGeom prst="rect">
            <a:avLst/>
          </a:prstGeom>
          <a:noFill/>
        </p:spPr>
      </p:pic>
      <p:sp>
        <p:nvSpPr>
          <p:cNvPr id="27" name="TextBox 1"/>
          <p:cNvSpPr txBox="1"/>
          <p:nvPr/>
        </p:nvSpPr>
        <p:spPr>
          <a:xfrm>
            <a:off x="5067300" y="2197100"/>
            <a:ext cx="36957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点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(access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point-AP)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基本服务集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BSS(Basic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，也称为单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元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(cell)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基础设施网络模式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无线主机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49300" algn="l"/>
                <a:tab pos="91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6100" y="4762500"/>
            <a:ext cx="723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BSS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70200" y="5207000"/>
            <a:ext cx="5295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654300" algn="l"/>
                <a:tab pos="31115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自组网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hoc)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模式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654300" algn="l"/>
                <a:tab pos="31115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只有主机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654300" algn="l"/>
                <a:tab pos="3111500" algn="l"/>
              </a:tabLst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590800" y="2171700"/>
            <a:ext cx="22606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699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集线器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(hub)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、</a:t>
            </a:r>
          </a:p>
          <a:p>
            <a:pPr>
              <a:lnSpc>
                <a:spcPts val="22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交换机或路由器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082800" y="829935"/>
            <a:ext cx="6543458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984500" algn="l"/>
                <a:tab pos="3441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无线主机与基站通信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984500" algn="l"/>
                <a:tab pos="3441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基站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(base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station)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访问</a:t>
            </a:r>
          </a:p>
        </p:txBody>
      </p:sp>
    </p:spTree>
    <p:extLst>
      <p:ext uri="{BB962C8B-B14F-4D97-AF65-F5344CB8AC3E}">
        <p14:creationId xmlns:p14="http://schemas.microsoft.com/office/powerpoint/2010/main" val="40994245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</a:t>
            </a:r>
            <a:r>
              <a:rPr lang="zh-CN" altLang="en-US" dirty="0" smtClean="0"/>
              <a:t>：信道与</a:t>
            </a:r>
            <a:r>
              <a:rPr lang="en-US" altLang="zh-CN" dirty="0" smtClean="0"/>
              <a:t>AP</a:t>
            </a:r>
            <a:r>
              <a:rPr lang="zh-CN" altLang="en-US" dirty="0" smtClean="0"/>
              <a:t>关联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46100" y="571500"/>
            <a:ext cx="7988300" cy="590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802.11b: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2.4GHz-2.485GHz频谱划分为11个不同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频率的信道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每个AP选择一个频率(信道)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存在干扰可能: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相邻的AP可能选择相同的信道！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必须与某个AP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关联(associate)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扫描信道，监听包含AP名称(服务集标识符-SSID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)和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MAC地址的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信标(beacon)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选择一个AP进行关联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可能需要进行身份认证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典型情形：运行DHCP获取IP地址等信息</a:t>
            </a:r>
          </a:p>
        </p:txBody>
      </p:sp>
    </p:spTree>
    <p:extLst>
      <p:ext uri="{BB962C8B-B14F-4D97-AF65-F5344CB8AC3E}">
        <p14:creationId xmlns:p14="http://schemas.microsoft.com/office/powerpoint/2010/main" val="18386692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839200" cy="762000"/>
          </a:xfrm>
        </p:spPr>
        <p:txBody>
          <a:bodyPr/>
          <a:lstStyle/>
          <a:p>
            <a:r>
              <a:rPr lang="en-US" altLang="zh-CN" sz="3600" dirty="0" smtClean="0"/>
              <a:t>IEEE 802.11 AP</a:t>
            </a:r>
            <a:r>
              <a:rPr lang="zh-CN" altLang="en-US" sz="3600" dirty="0" smtClean="0"/>
              <a:t>关联：被动扫描与主动扫描</a:t>
            </a:r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08276" y="1389127"/>
            <a:ext cx="2335148" cy="2224023"/>
          </a:xfrm>
          <a:custGeom>
            <a:avLst/>
            <a:gdLst>
              <a:gd name="connsiteX0" fmla="*/ 0 w 2335148"/>
              <a:gd name="connsiteY0" fmla="*/ 1112011 h 2224023"/>
              <a:gd name="connsiteX1" fmla="*/ 1167510 w 2335148"/>
              <a:gd name="connsiteY1" fmla="*/ 0 h 2224023"/>
              <a:gd name="connsiteX2" fmla="*/ 2335148 w 2335148"/>
              <a:gd name="connsiteY2" fmla="*/ 1112011 h 2224023"/>
              <a:gd name="connsiteX3" fmla="*/ 1167510 w 2335148"/>
              <a:gd name="connsiteY3" fmla="*/ 2224023 h 2224023"/>
              <a:gd name="connsiteX4" fmla="*/ 0 w 2335148"/>
              <a:gd name="connsiteY4" fmla="*/ 1112011 h 222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148" h="2224023">
                <a:moveTo>
                  <a:pt x="0" y="1112011"/>
                </a:moveTo>
                <a:cubicBezTo>
                  <a:pt x="0" y="497839"/>
                  <a:pt x="522731" y="0"/>
                  <a:pt x="1167510" y="0"/>
                </a:cubicBezTo>
                <a:cubicBezTo>
                  <a:pt x="1812416" y="0"/>
                  <a:pt x="2335148" y="497839"/>
                  <a:pt x="2335148" y="1112011"/>
                </a:cubicBezTo>
                <a:cubicBezTo>
                  <a:pt x="2335148" y="1726183"/>
                  <a:pt x="1812416" y="2224023"/>
                  <a:pt x="1167510" y="2224023"/>
                </a:cubicBezTo>
                <a:cubicBezTo>
                  <a:pt x="522731" y="2224023"/>
                  <a:pt x="0" y="1726183"/>
                  <a:pt x="0" y="1112011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2425" y="1323975"/>
            <a:ext cx="2335276" cy="2224151"/>
          </a:xfrm>
          <a:custGeom>
            <a:avLst/>
            <a:gdLst>
              <a:gd name="connsiteX0" fmla="*/ 0 w 2335276"/>
              <a:gd name="connsiteY0" fmla="*/ 1112139 h 2224151"/>
              <a:gd name="connsiteX1" fmla="*/ 1167638 w 2335276"/>
              <a:gd name="connsiteY1" fmla="*/ 0 h 2224151"/>
              <a:gd name="connsiteX2" fmla="*/ 2335276 w 2335276"/>
              <a:gd name="connsiteY2" fmla="*/ 1112139 h 2224151"/>
              <a:gd name="connsiteX3" fmla="*/ 1167638 w 2335276"/>
              <a:gd name="connsiteY3" fmla="*/ 2224151 h 2224151"/>
              <a:gd name="connsiteX4" fmla="*/ 0 w 2335276"/>
              <a:gd name="connsiteY4" fmla="*/ 1112139 h 222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276" h="2224151">
                <a:moveTo>
                  <a:pt x="0" y="1112139"/>
                </a:moveTo>
                <a:cubicBezTo>
                  <a:pt x="0" y="497967"/>
                  <a:pt x="522757" y="0"/>
                  <a:pt x="1167638" y="0"/>
                </a:cubicBezTo>
                <a:cubicBezTo>
                  <a:pt x="1812417" y="0"/>
                  <a:pt x="2335276" y="497967"/>
                  <a:pt x="2335276" y="1112139"/>
                </a:cubicBezTo>
                <a:cubicBezTo>
                  <a:pt x="2335276" y="1726183"/>
                  <a:pt x="1812417" y="2224151"/>
                  <a:pt x="1167638" y="2224151"/>
                </a:cubicBezTo>
                <a:cubicBezTo>
                  <a:pt x="522757" y="2224151"/>
                  <a:pt x="0" y="1726183"/>
                  <a:pt x="0" y="1112139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929001" y="2446402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3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29"/>
                  <a:pt x="185927" y="211073"/>
                  <a:pt x="119760" y="211073"/>
                </a:cubicBezTo>
                <a:cubicBezTo>
                  <a:pt x="53594" y="211073"/>
                  <a:pt x="0" y="163829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22651" y="2440052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3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79"/>
                  <a:pt x="192277" y="217423"/>
                  <a:pt x="126110" y="217423"/>
                </a:cubicBezTo>
                <a:cubicBezTo>
                  <a:pt x="59944" y="217423"/>
                  <a:pt x="6350" y="170179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7401" y="2689225"/>
            <a:ext cx="239648" cy="211201"/>
          </a:xfrm>
          <a:custGeom>
            <a:avLst/>
            <a:gdLst>
              <a:gd name="connsiteX0" fmla="*/ 0 w 239648"/>
              <a:gd name="connsiteY0" fmla="*/ 105664 h 211201"/>
              <a:gd name="connsiteX1" fmla="*/ 119760 w 239648"/>
              <a:gd name="connsiteY1" fmla="*/ 0 h 211201"/>
              <a:gd name="connsiteX2" fmla="*/ 239648 w 239648"/>
              <a:gd name="connsiteY2" fmla="*/ 105664 h 211201"/>
              <a:gd name="connsiteX3" fmla="*/ 119760 w 239648"/>
              <a:gd name="connsiteY3" fmla="*/ 211201 h 211201"/>
              <a:gd name="connsiteX4" fmla="*/ 0 w 239648"/>
              <a:gd name="connsiteY4" fmla="*/ 105664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201">
                <a:moveTo>
                  <a:pt x="0" y="105664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664"/>
                </a:cubicBezTo>
                <a:cubicBezTo>
                  <a:pt x="239648" y="163957"/>
                  <a:pt x="185927" y="211201"/>
                  <a:pt x="119760" y="211201"/>
                </a:cubicBezTo>
                <a:cubicBezTo>
                  <a:pt x="53594" y="211201"/>
                  <a:pt x="0" y="163957"/>
                  <a:pt x="0" y="1056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21051" y="2682875"/>
            <a:ext cx="252348" cy="223901"/>
          </a:xfrm>
          <a:custGeom>
            <a:avLst/>
            <a:gdLst>
              <a:gd name="connsiteX0" fmla="*/ 6350 w 252348"/>
              <a:gd name="connsiteY0" fmla="*/ 112014 h 223901"/>
              <a:gd name="connsiteX1" fmla="*/ 126110 w 252348"/>
              <a:gd name="connsiteY1" fmla="*/ 6350 h 223901"/>
              <a:gd name="connsiteX2" fmla="*/ 245998 w 252348"/>
              <a:gd name="connsiteY2" fmla="*/ 112014 h 223901"/>
              <a:gd name="connsiteX3" fmla="*/ 126110 w 252348"/>
              <a:gd name="connsiteY3" fmla="*/ 217551 h 223901"/>
              <a:gd name="connsiteX4" fmla="*/ 6350 w 252348"/>
              <a:gd name="connsiteY4" fmla="*/ 112014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901">
                <a:moveTo>
                  <a:pt x="6350" y="112014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2014"/>
                </a:cubicBezTo>
                <a:cubicBezTo>
                  <a:pt x="245998" y="170307"/>
                  <a:pt x="192277" y="217551"/>
                  <a:pt x="126110" y="217551"/>
                </a:cubicBezTo>
                <a:cubicBezTo>
                  <a:pt x="59944" y="217551"/>
                  <a:pt x="6350" y="170307"/>
                  <a:pt x="6350" y="1120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113151" y="2795652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3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29"/>
                  <a:pt x="185927" y="211073"/>
                  <a:pt x="119760" y="211073"/>
                </a:cubicBezTo>
                <a:cubicBezTo>
                  <a:pt x="53594" y="211073"/>
                  <a:pt x="0" y="163829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106801" y="2789302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3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79"/>
                  <a:pt x="192277" y="217423"/>
                  <a:pt x="126110" y="217423"/>
                </a:cubicBezTo>
                <a:cubicBezTo>
                  <a:pt x="59944" y="217423"/>
                  <a:pt x="6350" y="170179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762125" y="2419350"/>
            <a:ext cx="239776" cy="211201"/>
          </a:xfrm>
          <a:custGeom>
            <a:avLst/>
            <a:gdLst>
              <a:gd name="connsiteX0" fmla="*/ 0 w 239776"/>
              <a:gd name="connsiteY0" fmla="*/ 105664 h 211201"/>
              <a:gd name="connsiteX1" fmla="*/ 119888 w 239776"/>
              <a:gd name="connsiteY1" fmla="*/ 0 h 211201"/>
              <a:gd name="connsiteX2" fmla="*/ 239776 w 239776"/>
              <a:gd name="connsiteY2" fmla="*/ 105664 h 211201"/>
              <a:gd name="connsiteX3" fmla="*/ 119888 w 239776"/>
              <a:gd name="connsiteY3" fmla="*/ 211201 h 211201"/>
              <a:gd name="connsiteX4" fmla="*/ 0 w 239776"/>
              <a:gd name="connsiteY4" fmla="*/ 105664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201">
                <a:moveTo>
                  <a:pt x="0" y="105664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4" y="0"/>
                  <a:pt x="239776" y="47244"/>
                  <a:pt x="239776" y="105664"/>
                </a:cubicBezTo>
                <a:cubicBezTo>
                  <a:pt x="239776" y="163957"/>
                  <a:pt x="186054" y="211201"/>
                  <a:pt x="119888" y="211201"/>
                </a:cubicBezTo>
                <a:cubicBezTo>
                  <a:pt x="53720" y="211201"/>
                  <a:pt x="0" y="163957"/>
                  <a:pt x="0" y="10566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755775" y="2413000"/>
            <a:ext cx="252476" cy="223901"/>
          </a:xfrm>
          <a:custGeom>
            <a:avLst/>
            <a:gdLst>
              <a:gd name="connsiteX0" fmla="*/ 6350 w 252476"/>
              <a:gd name="connsiteY0" fmla="*/ 112014 h 223901"/>
              <a:gd name="connsiteX1" fmla="*/ 126238 w 252476"/>
              <a:gd name="connsiteY1" fmla="*/ 6350 h 223901"/>
              <a:gd name="connsiteX2" fmla="*/ 246126 w 252476"/>
              <a:gd name="connsiteY2" fmla="*/ 112014 h 223901"/>
              <a:gd name="connsiteX3" fmla="*/ 126238 w 252476"/>
              <a:gd name="connsiteY3" fmla="*/ 217551 h 223901"/>
              <a:gd name="connsiteX4" fmla="*/ 6350 w 252476"/>
              <a:gd name="connsiteY4" fmla="*/ 112014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901">
                <a:moveTo>
                  <a:pt x="6350" y="112014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4" y="6350"/>
                  <a:pt x="246126" y="53594"/>
                  <a:pt x="246126" y="112014"/>
                </a:cubicBezTo>
                <a:cubicBezTo>
                  <a:pt x="246126" y="170307"/>
                  <a:pt x="192404" y="217551"/>
                  <a:pt x="126238" y="217551"/>
                </a:cubicBezTo>
                <a:cubicBezTo>
                  <a:pt x="60070" y="217551"/>
                  <a:pt x="6350" y="170307"/>
                  <a:pt x="6350" y="1120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580251" y="1360552"/>
            <a:ext cx="2335148" cy="2224023"/>
          </a:xfrm>
          <a:custGeom>
            <a:avLst/>
            <a:gdLst>
              <a:gd name="connsiteX0" fmla="*/ 0 w 2335148"/>
              <a:gd name="connsiteY0" fmla="*/ 1112011 h 2224023"/>
              <a:gd name="connsiteX1" fmla="*/ 1167510 w 2335148"/>
              <a:gd name="connsiteY1" fmla="*/ 0 h 2224023"/>
              <a:gd name="connsiteX2" fmla="*/ 2335148 w 2335148"/>
              <a:gd name="connsiteY2" fmla="*/ 1112011 h 2224023"/>
              <a:gd name="connsiteX3" fmla="*/ 1167510 w 2335148"/>
              <a:gd name="connsiteY3" fmla="*/ 2224023 h 2224023"/>
              <a:gd name="connsiteX4" fmla="*/ 0 w 2335148"/>
              <a:gd name="connsiteY4" fmla="*/ 1112011 h 222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148" h="2224023">
                <a:moveTo>
                  <a:pt x="0" y="1112011"/>
                </a:moveTo>
                <a:cubicBezTo>
                  <a:pt x="0" y="497839"/>
                  <a:pt x="522731" y="0"/>
                  <a:pt x="1167510" y="0"/>
                </a:cubicBezTo>
                <a:cubicBezTo>
                  <a:pt x="1812417" y="0"/>
                  <a:pt x="2335148" y="497839"/>
                  <a:pt x="2335148" y="1112011"/>
                </a:cubicBezTo>
                <a:cubicBezTo>
                  <a:pt x="2335148" y="1726183"/>
                  <a:pt x="1812417" y="2224023"/>
                  <a:pt x="1167510" y="2224023"/>
                </a:cubicBezTo>
                <a:cubicBezTo>
                  <a:pt x="522731" y="2224023"/>
                  <a:pt x="0" y="1726183"/>
                  <a:pt x="0" y="1112011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724400" y="1295400"/>
            <a:ext cx="2335276" cy="2224151"/>
          </a:xfrm>
          <a:custGeom>
            <a:avLst/>
            <a:gdLst>
              <a:gd name="connsiteX0" fmla="*/ 0 w 2335276"/>
              <a:gd name="connsiteY0" fmla="*/ 1112139 h 2224151"/>
              <a:gd name="connsiteX1" fmla="*/ 1167638 w 2335276"/>
              <a:gd name="connsiteY1" fmla="*/ 0 h 2224151"/>
              <a:gd name="connsiteX2" fmla="*/ 2335276 w 2335276"/>
              <a:gd name="connsiteY2" fmla="*/ 1112139 h 2224151"/>
              <a:gd name="connsiteX3" fmla="*/ 1167638 w 2335276"/>
              <a:gd name="connsiteY3" fmla="*/ 2224151 h 2224151"/>
              <a:gd name="connsiteX4" fmla="*/ 0 w 2335276"/>
              <a:gd name="connsiteY4" fmla="*/ 1112139 h 222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276" h="2224151">
                <a:moveTo>
                  <a:pt x="0" y="1112139"/>
                </a:moveTo>
                <a:cubicBezTo>
                  <a:pt x="0" y="497966"/>
                  <a:pt x="522732" y="0"/>
                  <a:pt x="1167638" y="0"/>
                </a:cubicBezTo>
                <a:cubicBezTo>
                  <a:pt x="1812417" y="0"/>
                  <a:pt x="2335276" y="497966"/>
                  <a:pt x="2335276" y="1112139"/>
                </a:cubicBezTo>
                <a:cubicBezTo>
                  <a:pt x="2335276" y="1726183"/>
                  <a:pt x="1812417" y="2224151"/>
                  <a:pt x="1167638" y="2224151"/>
                </a:cubicBezTo>
                <a:cubicBezTo>
                  <a:pt x="522732" y="2224151"/>
                  <a:pt x="0" y="1726183"/>
                  <a:pt x="0" y="1112139"/>
                </a:cubicBezTo>
              </a:path>
            </a:pathLst>
          </a:custGeom>
          <a:solidFill>
            <a:srgbClr val="82E6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716776" y="2252727"/>
            <a:ext cx="239648" cy="211200"/>
          </a:xfrm>
          <a:custGeom>
            <a:avLst/>
            <a:gdLst>
              <a:gd name="connsiteX0" fmla="*/ 0 w 239648"/>
              <a:gd name="connsiteY0" fmla="*/ 105663 h 211200"/>
              <a:gd name="connsiteX1" fmla="*/ 119760 w 239648"/>
              <a:gd name="connsiteY1" fmla="*/ 0 h 211200"/>
              <a:gd name="connsiteX2" fmla="*/ 239648 w 239648"/>
              <a:gd name="connsiteY2" fmla="*/ 105663 h 211200"/>
              <a:gd name="connsiteX3" fmla="*/ 119760 w 239648"/>
              <a:gd name="connsiteY3" fmla="*/ 211201 h 211200"/>
              <a:gd name="connsiteX4" fmla="*/ 0 w 239648"/>
              <a:gd name="connsiteY4" fmla="*/ 105663 h 211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200">
                <a:moveTo>
                  <a:pt x="0" y="105663"/>
                </a:moveTo>
                <a:cubicBezTo>
                  <a:pt x="0" y="47370"/>
                  <a:pt x="53593" y="0"/>
                  <a:pt x="119760" y="0"/>
                </a:cubicBezTo>
                <a:cubicBezTo>
                  <a:pt x="185928" y="0"/>
                  <a:pt x="239648" y="47370"/>
                  <a:pt x="239648" y="105663"/>
                </a:cubicBezTo>
                <a:cubicBezTo>
                  <a:pt x="239648" y="163957"/>
                  <a:pt x="185928" y="211201"/>
                  <a:pt x="119760" y="211201"/>
                </a:cubicBezTo>
                <a:cubicBezTo>
                  <a:pt x="53593" y="211201"/>
                  <a:pt x="0" y="163957"/>
                  <a:pt x="0" y="10566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710426" y="2246377"/>
            <a:ext cx="252348" cy="223900"/>
          </a:xfrm>
          <a:custGeom>
            <a:avLst/>
            <a:gdLst>
              <a:gd name="connsiteX0" fmla="*/ 6350 w 252348"/>
              <a:gd name="connsiteY0" fmla="*/ 112013 h 223900"/>
              <a:gd name="connsiteX1" fmla="*/ 126110 w 252348"/>
              <a:gd name="connsiteY1" fmla="*/ 6350 h 223900"/>
              <a:gd name="connsiteX2" fmla="*/ 245998 w 252348"/>
              <a:gd name="connsiteY2" fmla="*/ 112013 h 223900"/>
              <a:gd name="connsiteX3" fmla="*/ 126110 w 252348"/>
              <a:gd name="connsiteY3" fmla="*/ 217551 h 223900"/>
              <a:gd name="connsiteX4" fmla="*/ 6350 w 252348"/>
              <a:gd name="connsiteY4" fmla="*/ 112013 h 223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900">
                <a:moveTo>
                  <a:pt x="6350" y="112013"/>
                </a:moveTo>
                <a:cubicBezTo>
                  <a:pt x="6350" y="53720"/>
                  <a:pt x="59943" y="6350"/>
                  <a:pt x="126110" y="6350"/>
                </a:cubicBezTo>
                <a:cubicBezTo>
                  <a:pt x="192278" y="6350"/>
                  <a:pt x="245998" y="53720"/>
                  <a:pt x="245998" y="112013"/>
                </a:cubicBezTo>
                <a:cubicBezTo>
                  <a:pt x="245998" y="170307"/>
                  <a:pt x="192278" y="217551"/>
                  <a:pt x="126110" y="217551"/>
                </a:cubicBezTo>
                <a:cubicBezTo>
                  <a:pt x="59943" y="217551"/>
                  <a:pt x="6350" y="170307"/>
                  <a:pt x="6350" y="11201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7273925" y="2435353"/>
            <a:ext cx="239776" cy="211201"/>
          </a:xfrm>
          <a:custGeom>
            <a:avLst/>
            <a:gdLst>
              <a:gd name="connsiteX0" fmla="*/ 0 w 239776"/>
              <a:gd name="connsiteY0" fmla="*/ 105536 h 211201"/>
              <a:gd name="connsiteX1" fmla="*/ 119888 w 239776"/>
              <a:gd name="connsiteY1" fmla="*/ 0 h 211201"/>
              <a:gd name="connsiteX2" fmla="*/ 239776 w 239776"/>
              <a:gd name="connsiteY2" fmla="*/ 105536 h 211201"/>
              <a:gd name="connsiteX3" fmla="*/ 119888 w 239776"/>
              <a:gd name="connsiteY3" fmla="*/ 211200 h 211201"/>
              <a:gd name="connsiteX4" fmla="*/ 0 w 239776"/>
              <a:gd name="connsiteY4" fmla="*/ 105536 h 211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201">
                <a:moveTo>
                  <a:pt x="0" y="105536"/>
                </a:moveTo>
                <a:cubicBezTo>
                  <a:pt x="0" y="47243"/>
                  <a:pt x="53720" y="0"/>
                  <a:pt x="119888" y="0"/>
                </a:cubicBezTo>
                <a:cubicBezTo>
                  <a:pt x="186055" y="0"/>
                  <a:pt x="239776" y="47243"/>
                  <a:pt x="239776" y="105536"/>
                </a:cubicBezTo>
                <a:cubicBezTo>
                  <a:pt x="239776" y="163956"/>
                  <a:pt x="186055" y="211200"/>
                  <a:pt x="119888" y="211200"/>
                </a:cubicBezTo>
                <a:cubicBezTo>
                  <a:pt x="53720" y="211200"/>
                  <a:pt x="0" y="163956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267575" y="2429003"/>
            <a:ext cx="252476" cy="223901"/>
          </a:xfrm>
          <a:custGeom>
            <a:avLst/>
            <a:gdLst>
              <a:gd name="connsiteX0" fmla="*/ 6350 w 252476"/>
              <a:gd name="connsiteY0" fmla="*/ 111886 h 223901"/>
              <a:gd name="connsiteX1" fmla="*/ 126238 w 252476"/>
              <a:gd name="connsiteY1" fmla="*/ 6350 h 223901"/>
              <a:gd name="connsiteX2" fmla="*/ 246126 w 252476"/>
              <a:gd name="connsiteY2" fmla="*/ 111886 h 223901"/>
              <a:gd name="connsiteX3" fmla="*/ 126238 w 252476"/>
              <a:gd name="connsiteY3" fmla="*/ 217550 h 223901"/>
              <a:gd name="connsiteX4" fmla="*/ 6350 w 252476"/>
              <a:gd name="connsiteY4" fmla="*/ 111886 h 223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901">
                <a:moveTo>
                  <a:pt x="6350" y="111886"/>
                </a:moveTo>
                <a:cubicBezTo>
                  <a:pt x="6350" y="53593"/>
                  <a:pt x="60070" y="6350"/>
                  <a:pt x="126238" y="6350"/>
                </a:cubicBezTo>
                <a:cubicBezTo>
                  <a:pt x="192405" y="6350"/>
                  <a:pt x="246126" y="53593"/>
                  <a:pt x="246126" y="111886"/>
                </a:cubicBezTo>
                <a:cubicBezTo>
                  <a:pt x="246126" y="170306"/>
                  <a:pt x="192405" y="217550"/>
                  <a:pt x="126238" y="217550"/>
                </a:cubicBezTo>
                <a:cubicBezTo>
                  <a:pt x="60070" y="217550"/>
                  <a:pt x="6350" y="170306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196076" y="2452878"/>
            <a:ext cx="239648" cy="211073"/>
          </a:xfrm>
          <a:custGeom>
            <a:avLst/>
            <a:gdLst>
              <a:gd name="connsiteX0" fmla="*/ 0 w 239648"/>
              <a:gd name="connsiteY0" fmla="*/ 105536 h 211073"/>
              <a:gd name="connsiteX1" fmla="*/ 119760 w 239648"/>
              <a:gd name="connsiteY1" fmla="*/ 0 h 211073"/>
              <a:gd name="connsiteX2" fmla="*/ 239648 w 239648"/>
              <a:gd name="connsiteY2" fmla="*/ 105536 h 211073"/>
              <a:gd name="connsiteX3" fmla="*/ 119760 w 239648"/>
              <a:gd name="connsiteY3" fmla="*/ 211074 h 211073"/>
              <a:gd name="connsiteX4" fmla="*/ 0 w 239648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648" h="211073">
                <a:moveTo>
                  <a:pt x="0" y="105536"/>
                </a:moveTo>
                <a:cubicBezTo>
                  <a:pt x="0" y="47244"/>
                  <a:pt x="53594" y="0"/>
                  <a:pt x="119760" y="0"/>
                </a:cubicBezTo>
                <a:cubicBezTo>
                  <a:pt x="185927" y="0"/>
                  <a:pt x="239648" y="47244"/>
                  <a:pt x="239648" y="105536"/>
                </a:cubicBezTo>
                <a:cubicBezTo>
                  <a:pt x="239648" y="163830"/>
                  <a:pt x="185927" y="211074"/>
                  <a:pt x="119760" y="211074"/>
                </a:cubicBezTo>
                <a:cubicBezTo>
                  <a:pt x="53594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189726" y="2446528"/>
            <a:ext cx="252348" cy="223773"/>
          </a:xfrm>
          <a:custGeom>
            <a:avLst/>
            <a:gdLst>
              <a:gd name="connsiteX0" fmla="*/ 6350 w 252348"/>
              <a:gd name="connsiteY0" fmla="*/ 111886 h 223773"/>
              <a:gd name="connsiteX1" fmla="*/ 126110 w 252348"/>
              <a:gd name="connsiteY1" fmla="*/ 6350 h 223773"/>
              <a:gd name="connsiteX2" fmla="*/ 245998 w 252348"/>
              <a:gd name="connsiteY2" fmla="*/ 111886 h 223773"/>
              <a:gd name="connsiteX3" fmla="*/ 126110 w 252348"/>
              <a:gd name="connsiteY3" fmla="*/ 217424 h 223773"/>
              <a:gd name="connsiteX4" fmla="*/ 6350 w 252348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348" h="223773">
                <a:moveTo>
                  <a:pt x="6350" y="111886"/>
                </a:moveTo>
                <a:cubicBezTo>
                  <a:pt x="6350" y="53594"/>
                  <a:pt x="59944" y="6350"/>
                  <a:pt x="126110" y="6350"/>
                </a:cubicBezTo>
                <a:cubicBezTo>
                  <a:pt x="192277" y="6350"/>
                  <a:pt x="245998" y="53594"/>
                  <a:pt x="245998" y="111886"/>
                </a:cubicBezTo>
                <a:cubicBezTo>
                  <a:pt x="245998" y="170180"/>
                  <a:pt x="192277" y="217424"/>
                  <a:pt x="126110" y="217424"/>
                </a:cubicBezTo>
                <a:cubicBezTo>
                  <a:pt x="59944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216775" y="2678303"/>
            <a:ext cx="239776" cy="211073"/>
          </a:xfrm>
          <a:custGeom>
            <a:avLst/>
            <a:gdLst>
              <a:gd name="connsiteX0" fmla="*/ 0 w 239776"/>
              <a:gd name="connsiteY0" fmla="*/ 105536 h 211073"/>
              <a:gd name="connsiteX1" fmla="*/ 119888 w 239776"/>
              <a:gd name="connsiteY1" fmla="*/ 0 h 211073"/>
              <a:gd name="connsiteX2" fmla="*/ 239776 w 239776"/>
              <a:gd name="connsiteY2" fmla="*/ 105536 h 211073"/>
              <a:gd name="connsiteX3" fmla="*/ 119888 w 239776"/>
              <a:gd name="connsiteY3" fmla="*/ 211074 h 211073"/>
              <a:gd name="connsiteX4" fmla="*/ 0 w 239776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073">
                <a:moveTo>
                  <a:pt x="0" y="105536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5" y="0"/>
                  <a:pt x="239776" y="47244"/>
                  <a:pt x="239776" y="105536"/>
                </a:cubicBezTo>
                <a:cubicBezTo>
                  <a:pt x="239776" y="163830"/>
                  <a:pt x="186055" y="211074"/>
                  <a:pt x="119888" y="211074"/>
                </a:cubicBezTo>
                <a:cubicBezTo>
                  <a:pt x="53720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7210425" y="2671953"/>
            <a:ext cx="252476" cy="223773"/>
          </a:xfrm>
          <a:custGeom>
            <a:avLst/>
            <a:gdLst>
              <a:gd name="connsiteX0" fmla="*/ 6350 w 252476"/>
              <a:gd name="connsiteY0" fmla="*/ 111886 h 223773"/>
              <a:gd name="connsiteX1" fmla="*/ 126238 w 252476"/>
              <a:gd name="connsiteY1" fmla="*/ 6350 h 223773"/>
              <a:gd name="connsiteX2" fmla="*/ 246126 w 252476"/>
              <a:gd name="connsiteY2" fmla="*/ 111886 h 223773"/>
              <a:gd name="connsiteX3" fmla="*/ 126238 w 252476"/>
              <a:gd name="connsiteY3" fmla="*/ 217424 h 223773"/>
              <a:gd name="connsiteX4" fmla="*/ 6350 w 252476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773">
                <a:moveTo>
                  <a:pt x="6350" y="111886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5" y="6350"/>
                  <a:pt x="246126" y="53594"/>
                  <a:pt x="246126" y="111886"/>
                </a:cubicBezTo>
                <a:cubicBezTo>
                  <a:pt x="246126" y="170180"/>
                  <a:pt x="192405" y="217424"/>
                  <a:pt x="126238" y="217424"/>
                </a:cubicBezTo>
                <a:cubicBezTo>
                  <a:pt x="60070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505700" y="2770378"/>
            <a:ext cx="239776" cy="211073"/>
          </a:xfrm>
          <a:custGeom>
            <a:avLst/>
            <a:gdLst>
              <a:gd name="connsiteX0" fmla="*/ 0 w 239776"/>
              <a:gd name="connsiteY0" fmla="*/ 105536 h 211073"/>
              <a:gd name="connsiteX1" fmla="*/ 119888 w 239776"/>
              <a:gd name="connsiteY1" fmla="*/ 0 h 211073"/>
              <a:gd name="connsiteX2" fmla="*/ 239776 w 239776"/>
              <a:gd name="connsiteY2" fmla="*/ 105536 h 211073"/>
              <a:gd name="connsiteX3" fmla="*/ 119888 w 239776"/>
              <a:gd name="connsiteY3" fmla="*/ 211074 h 211073"/>
              <a:gd name="connsiteX4" fmla="*/ 0 w 239776"/>
              <a:gd name="connsiteY4" fmla="*/ 105536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776" h="211073">
                <a:moveTo>
                  <a:pt x="0" y="105536"/>
                </a:moveTo>
                <a:cubicBezTo>
                  <a:pt x="0" y="47244"/>
                  <a:pt x="53720" y="0"/>
                  <a:pt x="119888" y="0"/>
                </a:cubicBezTo>
                <a:cubicBezTo>
                  <a:pt x="186055" y="0"/>
                  <a:pt x="239776" y="47244"/>
                  <a:pt x="239776" y="105536"/>
                </a:cubicBezTo>
                <a:cubicBezTo>
                  <a:pt x="239776" y="163830"/>
                  <a:pt x="186055" y="211074"/>
                  <a:pt x="119888" y="211074"/>
                </a:cubicBezTo>
                <a:cubicBezTo>
                  <a:pt x="53720" y="211074"/>
                  <a:pt x="0" y="163830"/>
                  <a:pt x="0" y="10553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499350" y="2764028"/>
            <a:ext cx="252476" cy="223773"/>
          </a:xfrm>
          <a:custGeom>
            <a:avLst/>
            <a:gdLst>
              <a:gd name="connsiteX0" fmla="*/ 6350 w 252476"/>
              <a:gd name="connsiteY0" fmla="*/ 111886 h 223773"/>
              <a:gd name="connsiteX1" fmla="*/ 126238 w 252476"/>
              <a:gd name="connsiteY1" fmla="*/ 6350 h 223773"/>
              <a:gd name="connsiteX2" fmla="*/ 246126 w 252476"/>
              <a:gd name="connsiteY2" fmla="*/ 111886 h 223773"/>
              <a:gd name="connsiteX3" fmla="*/ 126238 w 252476"/>
              <a:gd name="connsiteY3" fmla="*/ 217424 h 223773"/>
              <a:gd name="connsiteX4" fmla="*/ 6350 w 252476"/>
              <a:gd name="connsiteY4" fmla="*/ 111886 h 223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2476" h="223773">
                <a:moveTo>
                  <a:pt x="6350" y="111886"/>
                </a:moveTo>
                <a:cubicBezTo>
                  <a:pt x="6350" y="53594"/>
                  <a:pt x="60070" y="6350"/>
                  <a:pt x="126238" y="6350"/>
                </a:cubicBezTo>
                <a:cubicBezTo>
                  <a:pt x="192405" y="6350"/>
                  <a:pt x="246126" y="53594"/>
                  <a:pt x="246126" y="111886"/>
                </a:cubicBezTo>
                <a:cubicBezTo>
                  <a:pt x="246126" y="170180"/>
                  <a:pt x="192405" y="217424"/>
                  <a:pt x="126238" y="217424"/>
                </a:cubicBezTo>
                <a:cubicBezTo>
                  <a:pt x="60070" y="217424"/>
                  <a:pt x="6350" y="170180"/>
                  <a:pt x="6350" y="11188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1986789"/>
            <a:ext cx="2590800" cy="10922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900" y="1897889"/>
            <a:ext cx="2717800" cy="11430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3670300" y="25455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27100" y="25455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55600" y="3282189"/>
            <a:ext cx="37211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19304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42900" algn="l"/>
                <a:tab pos="19304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被动扫描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(scanning):</a:t>
            </a:r>
          </a:p>
          <a:p>
            <a:pPr>
              <a:lnSpc>
                <a:spcPts val="3000"/>
              </a:lnSpc>
              <a:tabLst>
                <a:tab pos="342900" algn="l"/>
                <a:tab pos="1930400" algn="l"/>
              </a:tabLst>
            </a:pPr>
            <a:r>
              <a:rPr lang="en-US" altLang="zh-CN" sz="20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各AP发送信标帧</a:t>
            </a:r>
          </a:p>
          <a:p>
            <a:pPr>
              <a:lnSpc>
                <a:spcPts val="2900"/>
              </a:lnSpc>
              <a:tabLst>
                <a:tab pos="342900" algn="l"/>
                <a:tab pos="19304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主机(H1)向选择的AP发送关联</a:t>
            </a:r>
          </a:p>
          <a:p>
            <a:pPr>
              <a:lnSpc>
                <a:spcPts val="2200"/>
              </a:lnSpc>
              <a:tabLst>
                <a:tab pos="342900" algn="l"/>
                <a:tab pos="1930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请求帧</a:t>
            </a:r>
          </a:p>
          <a:p>
            <a:pPr>
              <a:lnSpc>
                <a:spcPts val="3100"/>
              </a:lnSpc>
              <a:tabLst>
                <a:tab pos="342900" algn="l"/>
                <a:tab pos="19304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AP向主机(H1)发送关联响应帧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086100" y="15422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270000" y="14914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2895600" y="2494789"/>
            <a:ext cx="177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88900" algn="l"/>
              </a:tabLst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187700" y="28503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816100" y="24566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051800" y="24058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372100" y="2596389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889500" y="3294889"/>
            <a:ext cx="3721100" cy="332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1778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  <a:tab pos="17780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主动扫描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主机(H1)主动广播探测请求帧</a:t>
            </a:r>
          </a:p>
          <a:p>
            <a:pPr>
              <a:lnSpc>
                <a:spcPts val="2300"/>
              </a:lnSpc>
              <a:tabLst>
                <a:tab pos="342900" algn="l"/>
                <a:tab pos="1778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(Probe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Request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Frame)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AP发送探测响应帧(Probe</a:t>
            </a:r>
          </a:p>
          <a:p>
            <a:pPr>
              <a:lnSpc>
                <a:spcPts val="2300"/>
              </a:lnSpc>
              <a:tabLst>
                <a:tab pos="342900" algn="l"/>
                <a:tab pos="1778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Frame)</a:t>
            </a:r>
          </a:p>
          <a:p>
            <a:pPr>
              <a:lnSpc>
                <a:spcPts val="30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主机(H1)向选择的AP发送关联</a:t>
            </a:r>
          </a:p>
          <a:p>
            <a:pPr>
              <a:lnSpc>
                <a:spcPts val="2200"/>
              </a:lnSpc>
              <a:tabLst>
                <a:tab pos="342900" algn="l"/>
                <a:tab pos="1778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请求帧</a:t>
            </a:r>
          </a:p>
          <a:p>
            <a:pPr>
              <a:lnSpc>
                <a:spcPts val="3100"/>
              </a:lnSpc>
              <a:tabLst>
                <a:tab pos="342900" algn="l"/>
                <a:tab pos="17780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AP向主机(H1)发送关联响应帧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454900" y="15168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638800" y="1466089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BBS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769100" y="22915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261100" y="25074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289800" y="2494789"/>
            <a:ext cx="152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581900" y="2824989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42323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7139-17EC-4FA8-9F47-40A276B16D31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F4FDD-261C-4BFD-82B9-8EA768B20F65}" type="slidenum">
              <a:rPr lang="zh-CN" altLang="en-US"/>
              <a:pPr/>
              <a:t>146</a:t>
            </a:fld>
            <a:endParaRPr lang="en-US" altLang="zh-CN"/>
          </a:p>
        </p:txBody>
      </p:sp>
      <p:sp>
        <p:nvSpPr>
          <p:cNvPr id="79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无线</a:t>
            </a:r>
            <a:r>
              <a:rPr lang="zh-CN" altLang="en-US" dirty="0" smtClean="0">
                <a:ea typeface="宋体" pitchFamily="2" charset="-122"/>
              </a:rPr>
              <a:t>局域网协议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99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7772" y="3611562"/>
            <a:ext cx="8780462" cy="1073150"/>
          </a:xfrm>
          <a:noFill/>
          <a:ln/>
        </p:spPr>
        <p:txBody>
          <a:bodyPr/>
          <a:lstStyle/>
          <a:p>
            <a:pPr algn="ctr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dirty="0">
                <a:ea typeface="宋体" pitchFamily="2" charset="-122"/>
              </a:rPr>
              <a:t>一</a:t>
            </a:r>
            <a:r>
              <a:rPr lang="zh-CN" altLang="en-US" dirty="0" smtClean="0">
                <a:ea typeface="宋体" pitchFamily="2" charset="-122"/>
              </a:rPr>
              <a:t>个无线</a:t>
            </a:r>
            <a:r>
              <a:rPr lang="en-US" altLang="zh-CN" dirty="0" smtClean="0">
                <a:ea typeface="宋体" pitchFamily="2" charset="-122"/>
              </a:rPr>
              <a:t> LAN</a:t>
            </a:r>
            <a:endParaRPr lang="en-US" altLang="zh-CN" dirty="0">
              <a:ea typeface="宋体" pitchFamily="2" charset="-122"/>
            </a:endParaRPr>
          </a:p>
          <a:p>
            <a:pPr algn="ctr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a) A </a:t>
            </a:r>
            <a:r>
              <a:rPr lang="zh-CN" altLang="en-US" dirty="0" smtClean="0">
                <a:ea typeface="宋体" pitchFamily="2" charset="-122"/>
              </a:rPr>
              <a:t>传输</a:t>
            </a:r>
            <a:r>
              <a:rPr lang="zh-CN" altLang="en-US" dirty="0">
                <a:ea typeface="宋体" pitchFamily="2" charset="-122"/>
              </a:rPr>
              <a:t>；</a:t>
            </a:r>
            <a:r>
              <a:rPr lang="en-US" altLang="zh-CN" dirty="0" smtClean="0">
                <a:ea typeface="宋体" pitchFamily="2" charset="-122"/>
              </a:rPr>
              <a:t>  </a:t>
            </a:r>
            <a:r>
              <a:rPr lang="en-US" altLang="zh-CN" dirty="0">
                <a:ea typeface="宋体" pitchFamily="2" charset="-122"/>
              </a:rPr>
              <a:t>(b) B </a:t>
            </a:r>
            <a:r>
              <a:rPr lang="zh-CN" altLang="en-US" dirty="0">
                <a:ea typeface="宋体" pitchFamily="2" charset="-122"/>
              </a:rPr>
              <a:t>传输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99750" name="Picture 6" descr="4-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28800"/>
            <a:ext cx="8007350" cy="1566863"/>
          </a:xfrm>
          <a:prstGeom prst="rect">
            <a:avLst/>
          </a:prstGeom>
          <a:noFill/>
        </p:spPr>
      </p:pic>
      <p:sp>
        <p:nvSpPr>
          <p:cNvPr id="799751" name="Text Box 7"/>
          <p:cNvSpPr txBox="1">
            <a:spLocks noChangeArrowheads="1"/>
          </p:cNvSpPr>
          <p:nvPr/>
        </p:nvSpPr>
        <p:spPr bwMode="auto">
          <a:xfrm>
            <a:off x="838200" y="5181600"/>
            <a:ext cx="7315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</a:t>
            </a: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隐藏终端问题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暴露终端问题</a:t>
            </a: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8838D-64DE-41BF-A4B4-58E0E6A60FFA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A56BA3-48C4-4BF0-88C8-C9E0CCC04607}" type="slidenum">
              <a:rPr lang="zh-CN" altLang="en-US"/>
              <a:pPr/>
              <a:t>147</a:t>
            </a:fld>
            <a:endParaRPr lang="en-US" altLang="zh-CN"/>
          </a:p>
        </p:txBody>
      </p:sp>
      <p:sp>
        <p:nvSpPr>
          <p:cNvPr id="80077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无线局域网协议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2)</a:t>
            </a:r>
          </a:p>
        </p:txBody>
      </p:sp>
      <p:sp>
        <p:nvSpPr>
          <p:cNvPr id="800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5164138"/>
            <a:ext cx="8610600" cy="1389062"/>
          </a:xfrm>
          <a:noFill/>
          <a:ln/>
        </p:spPr>
        <p:txBody>
          <a:bodyPr/>
          <a:lstStyle/>
          <a:p>
            <a:pPr algn="ctr"/>
            <a:r>
              <a:rPr lang="en-US" altLang="zh-CN" sz="2400" dirty="0" smtClean="0">
                <a:ea typeface="宋体" pitchFamily="2" charset="-122"/>
              </a:rPr>
              <a:t>MACA </a:t>
            </a:r>
            <a:r>
              <a:rPr lang="zh-CN" altLang="en-US" sz="2400" dirty="0" smtClean="0">
                <a:ea typeface="宋体" pitchFamily="2" charset="-122"/>
              </a:rPr>
              <a:t>协议</a:t>
            </a:r>
            <a:r>
              <a:rPr lang="en-US" altLang="zh-CN" sz="2400" dirty="0" smtClean="0">
                <a:ea typeface="宋体" pitchFamily="2" charset="-122"/>
              </a:rPr>
              <a:t>  </a:t>
            </a:r>
          </a:p>
          <a:p>
            <a:pPr marL="0" indent="0">
              <a:buNone/>
            </a:pPr>
            <a:r>
              <a:rPr lang="en-US" altLang="zh-CN" sz="2400" dirty="0" smtClean="0">
                <a:ea typeface="宋体" pitchFamily="2" charset="-122"/>
              </a:rPr>
              <a:t>(a) A </a:t>
            </a:r>
            <a:r>
              <a:rPr lang="zh-CN" altLang="en-US" sz="2400" dirty="0" smtClean="0">
                <a:ea typeface="宋体" pitchFamily="2" charset="-122"/>
              </a:rPr>
              <a:t>给</a:t>
            </a:r>
            <a:r>
              <a:rPr lang="en-US" altLang="zh-CN" sz="2400" dirty="0" smtClean="0">
                <a:ea typeface="宋体" pitchFamily="2" charset="-122"/>
              </a:rPr>
              <a:t>B</a:t>
            </a:r>
            <a:r>
              <a:rPr lang="zh-CN" altLang="en-US" sz="2400" dirty="0" smtClean="0">
                <a:ea typeface="宋体" pitchFamily="2" charset="-122"/>
              </a:rPr>
              <a:t>发送一个</a:t>
            </a:r>
            <a:r>
              <a:rPr lang="en-US" altLang="zh-CN" sz="2400" dirty="0" smtClean="0">
                <a:ea typeface="宋体" pitchFamily="2" charset="-122"/>
              </a:rPr>
              <a:t>RTS</a:t>
            </a:r>
            <a:r>
              <a:rPr lang="zh-CN" altLang="en-US" sz="2400" dirty="0" smtClean="0">
                <a:ea typeface="宋体" pitchFamily="2" charset="-122"/>
              </a:rPr>
              <a:t>；</a:t>
            </a:r>
            <a:r>
              <a:rPr lang="en-US" altLang="zh-CN" sz="2400" dirty="0" smtClean="0">
                <a:ea typeface="宋体" pitchFamily="2" charset="-122"/>
              </a:rPr>
              <a:t>(b) B</a:t>
            </a:r>
            <a:r>
              <a:rPr lang="zh-CN" altLang="en-US" sz="2400" dirty="0" smtClean="0">
                <a:ea typeface="宋体" pitchFamily="2" charset="-122"/>
              </a:rPr>
              <a:t>作为响应给</a:t>
            </a:r>
            <a:r>
              <a:rPr lang="en-US" altLang="zh-CN" sz="2400" dirty="0" smtClean="0">
                <a:ea typeface="宋体" pitchFamily="2" charset="-122"/>
              </a:rPr>
              <a:t>A</a:t>
            </a:r>
            <a:r>
              <a:rPr lang="zh-CN" altLang="en-US" sz="2400" dirty="0">
                <a:ea typeface="宋体" pitchFamily="2" charset="-122"/>
              </a:rPr>
              <a:t>返回一</a:t>
            </a:r>
            <a:r>
              <a:rPr lang="zh-CN" altLang="en-US" sz="2400" dirty="0" smtClean="0">
                <a:ea typeface="宋体" pitchFamily="2" charset="-122"/>
              </a:rPr>
              <a:t>个</a:t>
            </a:r>
            <a:r>
              <a:rPr lang="en-US" altLang="zh-CN" sz="2400" dirty="0" smtClean="0">
                <a:ea typeface="宋体" pitchFamily="2" charset="-122"/>
              </a:rPr>
              <a:t>CTS</a:t>
            </a: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800774" name="Picture 6" descr="4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038" y="1730375"/>
            <a:ext cx="7046912" cy="3116263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</a:t>
            </a:r>
            <a:r>
              <a:rPr lang="zh-CN" altLang="en-US" dirty="0" smtClean="0"/>
              <a:t>：多路访问与控制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148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365250" y="4657725"/>
            <a:ext cx="1461770" cy="761619"/>
          </a:xfrm>
          <a:custGeom>
            <a:avLst/>
            <a:gdLst>
              <a:gd name="connsiteX0" fmla="*/ 16636 w 1461770"/>
              <a:gd name="connsiteY0" fmla="*/ 745363 h 761619"/>
              <a:gd name="connsiteX1" fmla="*/ 366014 w 1461770"/>
              <a:gd name="connsiteY1" fmla="*/ 6350 h 761619"/>
              <a:gd name="connsiteX2" fmla="*/ 531114 w 1461770"/>
              <a:gd name="connsiteY2" fmla="*/ 256032 h 761619"/>
              <a:gd name="connsiteX3" fmla="*/ 586867 w 1461770"/>
              <a:gd name="connsiteY3" fmla="*/ 136652 h 761619"/>
              <a:gd name="connsiteX4" fmla="*/ 724661 w 1461770"/>
              <a:gd name="connsiteY4" fmla="*/ 517652 h 761619"/>
              <a:gd name="connsiteX5" fmla="*/ 765555 w 1461770"/>
              <a:gd name="connsiteY5" fmla="*/ 434466 h 761619"/>
              <a:gd name="connsiteX6" fmla="*/ 847598 w 1461770"/>
              <a:gd name="connsiteY6" fmla="*/ 514350 h 761619"/>
              <a:gd name="connsiteX7" fmla="*/ 1210691 w 1461770"/>
              <a:gd name="connsiteY7" fmla="*/ 68707 h 761619"/>
              <a:gd name="connsiteX8" fmla="*/ 1455420 w 1461770"/>
              <a:gd name="connsiteY8" fmla="*/ 755269 h 761619"/>
              <a:gd name="connsiteX9" fmla="*/ 6350 w 1461770"/>
              <a:gd name="connsiteY9" fmla="*/ 744220 h 761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461770" h="761619">
                <a:moveTo>
                  <a:pt x="16636" y="745363"/>
                </a:moveTo>
                <a:lnTo>
                  <a:pt x="366014" y="6350"/>
                </a:lnTo>
                <a:lnTo>
                  <a:pt x="531114" y="256032"/>
                </a:lnTo>
                <a:lnTo>
                  <a:pt x="586867" y="136652"/>
                </a:lnTo>
                <a:lnTo>
                  <a:pt x="724661" y="517652"/>
                </a:lnTo>
                <a:lnTo>
                  <a:pt x="765555" y="434466"/>
                </a:lnTo>
                <a:lnTo>
                  <a:pt x="847598" y="514350"/>
                </a:lnTo>
                <a:lnTo>
                  <a:pt x="1210691" y="68707"/>
                </a:lnTo>
                <a:lnTo>
                  <a:pt x="1455420" y="755269"/>
                </a:lnTo>
                <a:lnTo>
                  <a:pt x="6350" y="74422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824476" y="5991225"/>
            <a:ext cx="2600325" cy="22225"/>
          </a:xfrm>
          <a:custGeom>
            <a:avLst/>
            <a:gdLst>
              <a:gd name="connsiteX0" fmla="*/ 6350 w 2600325"/>
              <a:gd name="connsiteY0" fmla="*/ 6350 h 22225"/>
              <a:gd name="connsiteX1" fmla="*/ 2593975 w 2600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00325" h="22225">
                <a:moveTo>
                  <a:pt x="6350" y="6350"/>
                </a:moveTo>
                <a:lnTo>
                  <a:pt x="25939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781550" y="5095875"/>
            <a:ext cx="22225" cy="876300"/>
          </a:xfrm>
          <a:custGeom>
            <a:avLst/>
            <a:gdLst>
              <a:gd name="connsiteX0" fmla="*/ 6350 w 22225"/>
              <a:gd name="connsiteY0" fmla="*/ 6350 h 876300"/>
              <a:gd name="connsiteX1" fmla="*/ 6350 w 22225"/>
              <a:gd name="connsiteY1" fmla="*/ 869950 h 87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876300">
                <a:moveTo>
                  <a:pt x="6350" y="6350"/>
                </a:moveTo>
                <a:lnTo>
                  <a:pt x="6350" y="8699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834890" y="5125465"/>
            <a:ext cx="2411983" cy="848982"/>
          </a:xfrm>
          <a:custGeom>
            <a:avLst/>
            <a:gdLst>
              <a:gd name="connsiteX0" fmla="*/ 19050 w 2411983"/>
              <a:gd name="connsiteY0" fmla="*/ 19050 h 848982"/>
              <a:gd name="connsiteX1" fmla="*/ 1234313 w 2411983"/>
              <a:gd name="connsiteY1" fmla="*/ 201041 h 848982"/>
              <a:gd name="connsiteX2" fmla="*/ 1746250 w 2411983"/>
              <a:gd name="connsiteY2" fmla="*/ 734758 h 848982"/>
              <a:gd name="connsiteX3" fmla="*/ 2392933 w 2411983"/>
              <a:gd name="connsiteY3" fmla="*/ 829932 h 8489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11983" h="848982">
                <a:moveTo>
                  <a:pt x="19050" y="19050"/>
                </a:moveTo>
                <a:cubicBezTo>
                  <a:pt x="221614" y="49149"/>
                  <a:pt x="946276" y="81661"/>
                  <a:pt x="1234313" y="201041"/>
                </a:cubicBezTo>
                <a:cubicBezTo>
                  <a:pt x="1522348" y="320294"/>
                  <a:pt x="1553844" y="629932"/>
                  <a:pt x="1746250" y="734758"/>
                </a:cubicBezTo>
                <a:cubicBezTo>
                  <a:pt x="1938781" y="839571"/>
                  <a:pt x="2258314" y="810654"/>
                  <a:pt x="2392933" y="829932"/>
                </a:cubicBez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910454" y="5102605"/>
            <a:ext cx="2411857" cy="848956"/>
          </a:xfrm>
          <a:custGeom>
            <a:avLst/>
            <a:gdLst>
              <a:gd name="connsiteX0" fmla="*/ 2392807 w 2411857"/>
              <a:gd name="connsiteY0" fmla="*/ 19050 h 848956"/>
              <a:gd name="connsiteX1" fmla="*/ 1177544 w 2411857"/>
              <a:gd name="connsiteY1" fmla="*/ 200914 h 848956"/>
              <a:gd name="connsiteX2" fmla="*/ 665607 w 2411857"/>
              <a:gd name="connsiteY2" fmla="*/ 734720 h 848956"/>
              <a:gd name="connsiteX3" fmla="*/ 19050 w 2411857"/>
              <a:gd name="connsiteY3" fmla="*/ 829907 h 848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11857" h="848956">
                <a:moveTo>
                  <a:pt x="2392807" y="19050"/>
                </a:moveTo>
                <a:cubicBezTo>
                  <a:pt x="2190241" y="49148"/>
                  <a:pt x="1465707" y="81660"/>
                  <a:pt x="1177544" y="200914"/>
                </a:cubicBezTo>
                <a:cubicBezTo>
                  <a:pt x="889508" y="320294"/>
                  <a:pt x="858011" y="629894"/>
                  <a:pt x="665607" y="734720"/>
                </a:cubicBezTo>
                <a:cubicBezTo>
                  <a:pt x="473075" y="839546"/>
                  <a:pt x="153542" y="810628"/>
                  <a:pt x="19050" y="829907"/>
                </a:cubicBezTo>
              </a:path>
            </a:pathLst>
          </a:custGeom>
          <a:ln w="381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083175" y="5010150"/>
            <a:ext cx="33401" cy="971550"/>
          </a:xfrm>
          <a:custGeom>
            <a:avLst/>
            <a:gdLst>
              <a:gd name="connsiteX0" fmla="*/ 27051 w 33401"/>
              <a:gd name="connsiteY0" fmla="*/ 6350 h 971550"/>
              <a:gd name="connsiteX1" fmla="*/ 6350 w 33401"/>
              <a:gd name="connsiteY1" fmla="*/ 965200 h 971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401" h="971550">
                <a:moveTo>
                  <a:pt x="27051" y="6350"/>
                </a:moveTo>
                <a:lnTo>
                  <a:pt x="6350" y="96520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050026" y="5062473"/>
            <a:ext cx="22225" cy="928750"/>
          </a:xfrm>
          <a:custGeom>
            <a:avLst/>
            <a:gdLst>
              <a:gd name="connsiteX0" fmla="*/ 6350 w 22225"/>
              <a:gd name="connsiteY0" fmla="*/ 6350 h 928750"/>
              <a:gd name="connsiteX1" fmla="*/ 6350 w 22225"/>
              <a:gd name="connsiteY1" fmla="*/ 922401 h 9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28750">
                <a:moveTo>
                  <a:pt x="6350" y="6350"/>
                </a:moveTo>
                <a:lnTo>
                  <a:pt x="6350" y="92240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07276" y="5049901"/>
            <a:ext cx="22225" cy="909574"/>
          </a:xfrm>
          <a:custGeom>
            <a:avLst/>
            <a:gdLst>
              <a:gd name="connsiteX0" fmla="*/ 6350 w 22225"/>
              <a:gd name="connsiteY0" fmla="*/ 6350 h 909574"/>
              <a:gd name="connsiteX1" fmla="*/ 6350 w 22225"/>
              <a:gd name="connsiteY1" fmla="*/ 903223 h 9095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909574">
                <a:moveTo>
                  <a:pt x="6350" y="6350"/>
                </a:moveTo>
                <a:lnTo>
                  <a:pt x="6350" y="90322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660900"/>
            <a:ext cx="2057400" cy="10414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4100" y="4470400"/>
            <a:ext cx="520700" cy="5207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3900" y="4495800"/>
            <a:ext cx="520700" cy="520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4800" y="4445000"/>
            <a:ext cx="520700" cy="520700"/>
          </a:xfrm>
          <a:prstGeom prst="rect">
            <a:avLst/>
          </a:prstGeom>
          <a:noFill/>
        </p:spPr>
      </p:pic>
      <p:sp>
        <p:nvSpPr>
          <p:cNvPr id="18" name="TextBox 1"/>
          <p:cNvSpPr txBox="1"/>
          <p:nvPr/>
        </p:nvSpPr>
        <p:spPr>
          <a:xfrm>
            <a:off x="1739900" y="55245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517900" y="5359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921000" y="48768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905500" y="6108700"/>
            <a:ext cx="304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空间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813300" y="46736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24600" y="46736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264400" y="47117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800600" y="5283200"/>
            <a:ext cx="863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的信号强度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477000" y="5283200"/>
            <a:ext cx="863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b="1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200" dirty="0" smtClean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的信号强度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22300" y="533400"/>
            <a:ext cx="7721600" cy="368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  <a:tab pos="16002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避免冲突: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9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结点同时传输</a:t>
            </a:r>
          </a:p>
          <a:p>
            <a:pPr>
              <a:lnSpc>
                <a:spcPts val="34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发送数据前监听信道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避免与正在进行传输的其他结点冲突</a:t>
            </a:r>
          </a:p>
          <a:p>
            <a:pPr>
              <a:lnSpc>
                <a:spcPts val="3400"/>
              </a:lnSpc>
              <a:tabLst>
                <a:tab pos="457200" algn="l"/>
                <a:tab pos="16002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不能像CSMA/CD那样，边发送、边检测冲突！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无线信道很难实现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无法侦听到所有可能的冲突：隐藏站、信号衰落</a:t>
            </a:r>
          </a:p>
          <a:p>
            <a:pPr>
              <a:lnSpc>
                <a:spcPts val="2800"/>
              </a:lnSpc>
              <a:tabLst>
                <a:tab pos="457200" algn="l"/>
                <a:tab pos="160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目标: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避免冲突(avoid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collisions)</a:t>
            </a:r>
            <a:r>
              <a:rPr lang="en-US" altLang="zh-CN" sz="2004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(ollision)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(voidance)</a:t>
            </a:r>
          </a:p>
        </p:txBody>
      </p:sp>
    </p:spTree>
    <p:extLst>
      <p:ext uri="{BB962C8B-B14F-4D97-AF65-F5344CB8AC3E}">
        <p14:creationId xmlns:p14="http://schemas.microsoft.com/office/powerpoint/2010/main" val="26521598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 MAC</a:t>
            </a:r>
            <a:r>
              <a:rPr lang="zh-CN" altLang="en-US" dirty="0" smtClean="0"/>
              <a:t>协议：</a:t>
            </a:r>
            <a:r>
              <a:rPr lang="en-US" altLang="zh-CN" dirty="0" smtClean="0"/>
              <a:t>CSMA/CA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149</a:t>
            </a:fld>
            <a:endParaRPr lang="en-US" altLang="zh-CN"/>
          </a:p>
        </p:txBody>
      </p:sp>
      <p:sp>
        <p:nvSpPr>
          <p:cNvPr id="8" name="Freeform 3"/>
          <p:cNvSpPr/>
          <p:nvPr/>
        </p:nvSpPr>
        <p:spPr>
          <a:xfrm>
            <a:off x="6426200" y="2263775"/>
            <a:ext cx="22225" cy="3351212"/>
          </a:xfrm>
          <a:custGeom>
            <a:avLst/>
            <a:gdLst>
              <a:gd name="connsiteX0" fmla="*/ 6350 w 22225"/>
              <a:gd name="connsiteY0" fmla="*/ 6350 h 3351212"/>
              <a:gd name="connsiteX1" fmla="*/ 6350 w 22225"/>
              <a:gd name="connsiteY1" fmla="*/ 3344862 h 3351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1212">
                <a:moveTo>
                  <a:pt x="6350" y="6350"/>
                </a:moveTo>
                <a:lnTo>
                  <a:pt x="6350" y="33448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345551" y="2251075"/>
            <a:ext cx="22225" cy="3351212"/>
          </a:xfrm>
          <a:custGeom>
            <a:avLst/>
            <a:gdLst>
              <a:gd name="connsiteX0" fmla="*/ 6350 w 22225"/>
              <a:gd name="connsiteY0" fmla="*/ 6350 h 3351212"/>
              <a:gd name="connsiteX1" fmla="*/ 6350 w 22225"/>
              <a:gd name="connsiteY1" fmla="*/ 3344862 h 3351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3351212">
                <a:moveTo>
                  <a:pt x="6350" y="6350"/>
                </a:moveTo>
                <a:lnTo>
                  <a:pt x="6350" y="334486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318250" y="2565400"/>
            <a:ext cx="98425" cy="269875"/>
          </a:xfrm>
          <a:custGeom>
            <a:avLst/>
            <a:gdLst>
              <a:gd name="connsiteX0" fmla="*/ 92075 w 98425"/>
              <a:gd name="connsiteY0" fmla="*/ 263525 h 269875"/>
              <a:gd name="connsiteX1" fmla="*/ 49148 w 98425"/>
              <a:gd name="connsiteY1" fmla="*/ 242061 h 269875"/>
              <a:gd name="connsiteX2" fmla="*/ 49276 w 98425"/>
              <a:gd name="connsiteY2" fmla="*/ 156336 h 269875"/>
              <a:gd name="connsiteX3" fmla="*/ 6350 w 98425"/>
              <a:gd name="connsiteY3" fmla="*/ 135001 h 269875"/>
              <a:gd name="connsiteX4" fmla="*/ 49276 w 98425"/>
              <a:gd name="connsiteY4" fmla="*/ 113538 h 269875"/>
              <a:gd name="connsiteX5" fmla="*/ 49276 w 98425"/>
              <a:gd name="connsiteY5" fmla="*/ 27813 h 269875"/>
              <a:gd name="connsiteX6" fmla="*/ 92075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92075" y="263525"/>
                </a:moveTo>
                <a:cubicBezTo>
                  <a:pt x="68453" y="263525"/>
                  <a:pt x="49148" y="253873"/>
                  <a:pt x="49148" y="242061"/>
                </a:cubicBezTo>
                <a:lnTo>
                  <a:pt x="49276" y="156336"/>
                </a:lnTo>
                <a:cubicBezTo>
                  <a:pt x="49276" y="144526"/>
                  <a:pt x="29971" y="135001"/>
                  <a:pt x="6350" y="135001"/>
                </a:cubicBezTo>
                <a:cubicBezTo>
                  <a:pt x="29971" y="135001"/>
                  <a:pt x="49276" y="125348"/>
                  <a:pt x="49276" y="113538"/>
                </a:cubicBezTo>
                <a:lnTo>
                  <a:pt x="49276" y="27813"/>
                </a:lnTo>
                <a:cubicBezTo>
                  <a:pt x="49276" y="16001"/>
                  <a:pt x="68453" y="6350"/>
                  <a:pt x="92075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429375" y="2828925"/>
            <a:ext cx="1924050" cy="1428750"/>
          </a:xfrm>
          <a:custGeom>
            <a:avLst/>
            <a:gdLst>
              <a:gd name="connsiteX0" fmla="*/ 9525 w 1924050"/>
              <a:gd name="connsiteY0" fmla="*/ 0 h 1428750"/>
              <a:gd name="connsiteX1" fmla="*/ 1924050 w 1924050"/>
              <a:gd name="connsiteY1" fmla="*/ 361950 h 1428750"/>
              <a:gd name="connsiteX2" fmla="*/ 1924050 w 1924050"/>
              <a:gd name="connsiteY2" fmla="*/ 1428750 h 1428750"/>
              <a:gd name="connsiteX3" fmla="*/ 0 w 1924050"/>
              <a:gd name="connsiteY3" fmla="*/ 1047750 h 1428750"/>
              <a:gd name="connsiteX4" fmla="*/ 9525 w 1924050"/>
              <a:gd name="connsiteY4" fmla="*/ 0 h 142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4050" h="1428750">
                <a:moveTo>
                  <a:pt x="9525" y="0"/>
                </a:moveTo>
                <a:lnTo>
                  <a:pt x="1924050" y="361950"/>
                </a:lnTo>
                <a:lnTo>
                  <a:pt x="1924050" y="1428750"/>
                </a:lnTo>
                <a:lnTo>
                  <a:pt x="0" y="1047750"/>
                </a:lnTo>
                <a:lnTo>
                  <a:pt x="9525" y="0"/>
                </a:lnTo>
              </a:path>
            </a:pathLst>
          </a:custGeom>
          <a:solidFill>
            <a:srgbClr val="4D75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347075" y="4260850"/>
            <a:ext cx="98425" cy="269875"/>
          </a:xfrm>
          <a:custGeom>
            <a:avLst/>
            <a:gdLst>
              <a:gd name="connsiteX0" fmla="*/ 6350 w 98425"/>
              <a:gd name="connsiteY0" fmla="*/ 263525 h 269875"/>
              <a:gd name="connsiteX1" fmla="*/ 49276 w 98425"/>
              <a:gd name="connsiteY1" fmla="*/ 242061 h 269875"/>
              <a:gd name="connsiteX2" fmla="*/ 49148 w 98425"/>
              <a:gd name="connsiteY2" fmla="*/ 156336 h 269875"/>
              <a:gd name="connsiteX3" fmla="*/ 92075 w 98425"/>
              <a:gd name="connsiteY3" fmla="*/ 134873 h 269875"/>
              <a:gd name="connsiteX4" fmla="*/ 49148 w 98425"/>
              <a:gd name="connsiteY4" fmla="*/ 113538 h 269875"/>
              <a:gd name="connsiteX5" fmla="*/ 49148 w 98425"/>
              <a:gd name="connsiteY5" fmla="*/ 27813 h 269875"/>
              <a:gd name="connsiteX6" fmla="*/ 6350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6350" y="263525"/>
                </a:moveTo>
                <a:cubicBezTo>
                  <a:pt x="29971" y="263525"/>
                  <a:pt x="49276" y="253872"/>
                  <a:pt x="49276" y="242061"/>
                </a:cubicBezTo>
                <a:lnTo>
                  <a:pt x="49148" y="156336"/>
                </a:lnTo>
                <a:cubicBezTo>
                  <a:pt x="49148" y="144526"/>
                  <a:pt x="68453" y="134873"/>
                  <a:pt x="92075" y="134873"/>
                </a:cubicBezTo>
                <a:cubicBezTo>
                  <a:pt x="68453" y="134873"/>
                  <a:pt x="49148" y="125348"/>
                  <a:pt x="49148" y="113538"/>
                </a:cubicBezTo>
                <a:lnTo>
                  <a:pt x="49148" y="27813"/>
                </a:lnTo>
                <a:cubicBezTo>
                  <a:pt x="49148" y="16002"/>
                  <a:pt x="29971" y="6350"/>
                  <a:pt x="6350" y="6350"/>
                </a:cubicBez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419850" y="4533900"/>
            <a:ext cx="1924050" cy="657225"/>
          </a:xfrm>
          <a:custGeom>
            <a:avLst/>
            <a:gdLst>
              <a:gd name="connsiteX0" fmla="*/ 0 w 1924050"/>
              <a:gd name="connsiteY0" fmla="*/ 657225 h 657225"/>
              <a:gd name="connsiteX1" fmla="*/ 1924050 w 1924050"/>
              <a:gd name="connsiteY1" fmla="*/ 266700 h 657225"/>
              <a:gd name="connsiteX2" fmla="*/ 1924050 w 1924050"/>
              <a:gd name="connsiteY2" fmla="*/ 0 h 657225"/>
              <a:gd name="connsiteX3" fmla="*/ 9525 w 1924050"/>
              <a:gd name="connsiteY3" fmla="*/ 381000 h 657225"/>
              <a:gd name="connsiteX4" fmla="*/ 0 w 1924050"/>
              <a:gd name="connsiteY4" fmla="*/ 657225 h 657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4050" h="657225">
                <a:moveTo>
                  <a:pt x="0" y="657225"/>
                </a:moveTo>
                <a:lnTo>
                  <a:pt x="1924050" y="266700"/>
                </a:lnTo>
                <a:lnTo>
                  <a:pt x="1924050" y="0"/>
                </a:lnTo>
                <a:lnTo>
                  <a:pt x="9525" y="381000"/>
                </a:lnTo>
                <a:lnTo>
                  <a:pt x="0" y="65722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7400" y="4711700"/>
            <a:ext cx="571500" cy="292100"/>
          </a:xfrm>
          <a:prstGeom prst="rect">
            <a:avLst/>
          </a:prstGeom>
          <a:noFill/>
        </p:spPr>
      </p:pic>
      <p:sp>
        <p:nvSpPr>
          <p:cNvPr id="15" name="TextBox 1"/>
          <p:cNvSpPr txBox="1"/>
          <p:nvPr/>
        </p:nvSpPr>
        <p:spPr>
          <a:xfrm>
            <a:off x="542290" y="2146300"/>
            <a:ext cx="4579780" cy="44063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发送整个帧(无同时检测冲突，即CD)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监听到信道忙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  <a:p>
            <a:pPr>
              <a:lnSpc>
                <a:spcPts val="27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开始随机退避计时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当信道空闲时，计时器倒计时</a:t>
            </a:r>
          </a:p>
          <a:p>
            <a:pPr>
              <a:lnSpc>
                <a:spcPts val="28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当计时器超时时，发送帧</a:t>
            </a:r>
          </a:p>
          <a:p>
            <a:pPr>
              <a:lnSpc>
                <a:spcPts val="30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没有收到ACK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  <a:p>
            <a:pPr>
              <a:lnSpc>
                <a:spcPts val="27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增加随机退避间隔时间</a:t>
            </a:r>
          </a:p>
          <a:p>
            <a:pPr>
              <a:lnSpc>
                <a:spcPts val="30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重复第2步</a:t>
            </a:r>
          </a:p>
          <a:p>
            <a:pPr>
              <a:lnSpc>
                <a:spcPts val="1000"/>
              </a:lnSpc>
            </a:pPr>
            <a:endParaRPr lang="en-US" altLang="zh-CN" u="sng" dirty="0" smtClean="0"/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400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</a:t>
            </a:r>
            <a:r>
              <a:rPr lang="en-US" altLang="zh-CN" sz="24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正确接收帧</a:t>
            </a:r>
          </a:p>
          <a:p>
            <a:pPr>
              <a:lnSpc>
                <a:spcPts val="29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延迟SIFS时间后，向发送端发送ACK</a:t>
            </a:r>
          </a:p>
          <a:p>
            <a:pPr>
              <a:lnSpc>
                <a:spcPts val="2400"/>
              </a:lnSpc>
              <a:tabLst>
                <a:tab pos="342900" algn="l"/>
                <a:tab pos="419100" algn="l"/>
                <a:tab pos="457200" algn="l"/>
                <a:tab pos="673100" algn="l"/>
                <a:tab pos="1955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由于存在隐藏站问题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95900" y="2171700"/>
            <a:ext cx="1402628" cy="32906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33400" algn="l"/>
                <a:tab pos="8128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33400" algn="l"/>
                <a:tab pos="8128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17" name="TextBox 1"/>
          <p:cNvSpPr txBox="1"/>
          <p:nvPr/>
        </p:nvSpPr>
        <p:spPr>
          <a:xfrm>
            <a:off x="7061200" y="3479800"/>
            <a:ext cx="6223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42290" y="881603"/>
            <a:ext cx="4159793" cy="12900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802.11</a:t>
            </a:r>
            <a:r>
              <a:rPr lang="en-US" altLang="zh-CN" sz="24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sender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57200" algn="l"/>
              </a:tabLst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监听到信道空闲了</a:t>
            </a: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then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950200" y="2184400"/>
            <a:ext cx="870431" cy="38549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457200" algn="l"/>
                <a:tab pos="482600" algn="l"/>
              </a:tabLst>
            </a:pP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receiver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457200" algn="l"/>
                <a:tab pos="482600" algn="l"/>
              </a:tabLst>
            </a:pPr>
            <a:r>
              <a:rPr lang="en-US" altLang="zh-CN" dirty="0" smtClean="0"/>
              <a:t>		</a:t>
            </a:r>
            <a:r>
              <a:rPr lang="en-US" altLang="zh-CN" sz="14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3944048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波分多路复用</a:t>
            </a:r>
            <a:r>
              <a:rPr lang="en-US" altLang="zh-CN" dirty="0" smtClean="0"/>
              <a:t>WDM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0" y="2184400"/>
            <a:ext cx="9143850" cy="3759200"/>
          </a:xfrm>
          <a:custGeom>
            <a:avLst/>
            <a:gdLst>
              <a:gd name="connsiteX0" fmla="*/ 0 w 9143850"/>
              <a:gd name="connsiteY0" fmla="*/ 0 h 3759200"/>
              <a:gd name="connsiteX1" fmla="*/ 9143850 w 9143850"/>
              <a:gd name="connsiteY1" fmla="*/ 0 h 3759200"/>
              <a:gd name="connsiteX2" fmla="*/ 9143850 w 9143850"/>
              <a:gd name="connsiteY2" fmla="*/ 3759200 h 3759200"/>
              <a:gd name="connsiteX3" fmla="*/ 0 w 9143850"/>
              <a:gd name="connsiteY3" fmla="*/ 3759200 h 3759200"/>
              <a:gd name="connsiteX4" fmla="*/ 0 w 9143850"/>
              <a:gd name="connsiteY4" fmla="*/ 0 h 375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850" h="3759200">
                <a:moveTo>
                  <a:pt x="0" y="0"/>
                </a:moveTo>
                <a:lnTo>
                  <a:pt x="9143850" y="0"/>
                </a:lnTo>
                <a:lnTo>
                  <a:pt x="9143850" y="3759200"/>
                </a:lnTo>
                <a:lnTo>
                  <a:pt x="0" y="37592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226167" y="4964210"/>
            <a:ext cx="476685" cy="671280"/>
          </a:xfrm>
          <a:custGeom>
            <a:avLst/>
            <a:gdLst>
              <a:gd name="connsiteX0" fmla="*/ 7854 w 476685"/>
              <a:gd name="connsiteY0" fmla="*/ 661393 h 671280"/>
              <a:gd name="connsiteX1" fmla="*/ 109484 w 476685"/>
              <a:gd name="connsiteY1" fmla="*/ 553738 h 671280"/>
              <a:gd name="connsiteX2" fmla="*/ 182032 w 476685"/>
              <a:gd name="connsiteY2" fmla="*/ 104373 h 671280"/>
              <a:gd name="connsiteX3" fmla="*/ 287305 w 476685"/>
              <a:gd name="connsiteY3" fmla="*/ 43557 h 671280"/>
              <a:gd name="connsiteX4" fmla="*/ 367201 w 476685"/>
              <a:gd name="connsiteY4" fmla="*/ 577143 h 671280"/>
              <a:gd name="connsiteX5" fmla="*/ 468831 w 476685"/>
              <a:gd name="connsiteY5" fmla="*/ 656716 h 671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6685" h="671280">
                <a:moveTo>
                  <a:pt x="7854" y="661393"/>
                </a:moveTo>
                <a:cubicBezTo>
                  <a:pt x="48666" y="659834"/>
                  <a:pt x="80403" y="646576"/>
                  <a:pt x="109484" y="553738"/>
                </a:cubicBezTo>
                <a:cubicBezTo>
                  <a:pt x="138503" y="460907"/>
                  <a:pt x="152395" y="189440"/>
                  <a:pt x="182032" y="104373"/>
                </a:cubicBezTo>
                <a:cubicBezTo>
                  <a:pt x="211731" y="19367"/>
                  <a:pt x="256495" y="-35261"/>
                  <a:pt x="287305" y="43557"/>
                </a:cubicBezTo>
                <a:cubicBezTo>
                  <a:pt x="318177" y="122314"/>
                  <a:pt x="336947" y="474951"/>
                  <a:pt x="367201" y="577143"/>
                </a:cubicBezTo>
                <a:cubicBezTo>
                  <a:pt x="397455" y="679341"/>
                  <a:pt x="433143" y="668025"/>
                  <a:pt x="468831" y="656716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1580" y="3082179"/>
            <a:ext cx="309916" cy="338570"/>
          </a:xfrm>
          <a:custGeom>
            <a:avLst/>
            <a:gdLst>
              <a:gd name="connsiteX0" fmla="*/ 7854 w 309916"/>
              <a:gd name="connsiteY0" fmla="*/ 330715 h 338570"/>
              <a:gd name="connsiteX1" fmla="*/ 77377 w 309916"/>
              <a:gd name="connsiteY1" fmla="*/ 247380 h 338570"/>
              <a:gd name="connsiteX2" fmla="*/ 120165 w 309916"/>
              <a:gd name="connsiteY2" fmla="*/ 43714 h 338570"/>
              <a:gd name="connsiteX3" fmla="*/ 200432 w 309916"/>
              <a:gd name="connsiteY3" fmla="*/ 25216 h 338570"/>
              <a:gd name="connsiteX4" fmla="*/ 232538 w 309916"/>
              <a:gd name="connsiteY4" fmla="*/ 247380 h 338570"/>
              <a:gd name="connsiteX5" fmla="*/ 302061 w 309916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09916" h="338570">
                <a:moveTo>
                  <a:pt x="7854" y="330715"/>
                </a:moveTo>
                <a:cubicBezTo>
                  <a:pt x="33231" y="312959"/>
                  <a:pt x="58669" y="295204"/>
                  <a:pt x="77377" y="247380"/>
                </a:cubicBezTo>
                <a:cubicBezTo>
                  <a:pt x="96147" y="199557"/>
                  <a:pt x="99666" y="80772"/>
                  <a:pt x="120165" y="43714"/>
                </a:cubicBezTo>
                <a:cubicBezTo>
                  <a:pt x="140726" y="6717"/>
                  <a:pt x="181723" y="-8749"/>
                  <a:pt x="200432" y="25216"/>
                </a:cubicBezTo>
                <a:cubicBezTo>
                  <a:pt x="219140" y="59119"/>
                  <a:pt x="215621" y="198010"/>
                  <a:pt x="232538" y="247380"/>
                </a:cubicBezTo>
                <a:cubicBezTo>
                  <a:pt x="249456" y="296750"/>
                  <a:pt x="275759" y="309062"/>
                  <a:pt x="302061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13661" y="3082179"/>
            <a:ext cx="309978" cy="338570"/>
          </a:xfrm>
          <a:custGeom>
            <a:avLst/>
            <a:gdLst>
              <a:gd name="connsiteX0" fmla="*/ 7854 w 309978"/>
              <a:gd name="connsiteY0" fmla="*/ 330715 h 338570"/>
              <a:gd name="connsiteX1" fmla="*/ 77439 w 309978"/>
              <a:gd name="connsiteY1" fmla="*/ 247380 h 338570"/>
              <a:gd name="connsiteX2" fmla="*/ 120227 w 309978"/>
              <a:gd name="connsiteY2" fmla="*/ 43714 h 338570"/>
              <a:gd name="connsiteX3" fmla="*/ 200493 w 309978"/>
              <a:gd name="connsiteY3" fmla="*/ 25216 h 338570"/>
              <a:gd name="connsiteX4" fmla="*/ 232538 w 309978"/>
              <a:gd name="connsiteY4" fmla="*/ 247380 h 338570"/>
              <a:gd name="connsiteX5" fmla="*/ 302123 w 309978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09978" h="338570">
                <a:moveTo>
                  <a:pt x="7854" y="330715"/>
                </a:moveTo>
                <a:cubicBezTo>
                  <a:pt x="33292" y="312959"/>
                  <a:pt x="58669" y="295204"/>
                  <a:pt x="77439" y="247380"/>
                </a:cubicBezTo>
                <a:cubicBezTo>
                  <a:pt x="96147" y="199557"/>
                  <a:pt x="99728" y="80772"/>
                  <a:pt x="120227" y="43714"/>
                </a:cubicBezTo>
                <a:cubicBezTo>
                  <a:pt x="140726" y="6717"/>
                  <a:pt x="181724" y="-8749"/>
                  <a:pt x="200493" y="25216"/>
                </a:cubicBezTo>
                <a:cubicBezTo>
                  <a:pt x="219202" y="59119"/>
                  <a:pt x="215620" y="198010"/>
                  <a:pt x="232538" y="247380"/>
                </a:cubicBezTo>
                <a:cubicBezTo>
                  <a:pt x="249518" y="296750"/>
                  <a:pt x="275821" y="309062"/>
                  <a:pt x="302123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20836" y="3082179"/>
            <a:ext cx="310225" cy="338570"/>
          </a:xfrm>
          <a:custGeom>
            <a:avLst/>
            <a:gdLst>
              <a:gd name="connsiteX0" fmla="*/ 7854 w 310225"/>
              <a:gd name="connsiteY0" fmla="*/ 330715 h 338570"/>
              <a:gd name="connsiteX1" fmla="*/ 77624 w 310225"/>
              <a:gd name="connsiteY1" fmla="*/ 247380 h 338570"/>
              <a:gd name="connsiteX2" fmla="*/ 120227 w 310225"/>
              <a:gd name="connsiteY2" fmla="*/ 43714 h 338570"/>
              <a:gd name="connsiteX3" fmla="*/ 200493 w 310225"/>
              <a:gd name="connsiteY3" fmla="*/ 25216 h 338570"/>
              <a:gd name="connsiteX4" fmla="*/ 232600 w 310225"/>
              <a:gd name="connsiteY4" fmla="*/ 247380 h 338570"/>
              <a:gd name="connsiteX5" fmla="*/ 302370 w 310225"/>
              <a:gd name="connsiteY5" fmla="*/ 321435 h 3385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10225" h="338570">
                <a:moveTo>
                  <a:pt x="7854" y="330715"/>
                </a:moveTo>
                <a:cubicBezTo>
                  <a:pt x="33787" y="312959"/>
                  <a:pt x="59101" y="295204"/>
                  <a:pt x="77624" y="247380"/>
                </a:cubicBezTo>
                <a:cubicBezTo>
                  <a:pt x="96147" y="199557"/>
                  <a:pt x="99852" y="80772"/>
                  <a:pt x="120227" y="43714"/>
                </a:cubicBezTo>
                <a:cubicBezTo>
                  <a:pt x="141220" y="6717"/>
                  <a:pt x="181971" y="-8749"/>
                  <a:pt x="200493" y="25216"/>
                </a:cubicBezTo>
                <a:cubicBezTo>
                  <a:pt x="219634" y="59119"/>
                  <a:pt x="215930" y="198010"/>
                  <a:pt x="232600" y="247380"/>
                </a:cubicBezTo>
                <a:cubicBezTo>
                  <a:pt x="249888" y="296750"/>
                  <a:pt x="275821" y="309062"/>
                  <a:pt x="302370" y="32143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631565" y="2737215"/>
            <a:ext cx="478661" cy="671284"/>
          </a:xfrm>
          <a:custGeom>
            <a:avLst/>
            <a:gdLst>
              <a:gd name="connsiteX0" fmla="*/ 7854 w 478661"/>
              <a:gd name="connsiteY0" fmla="*/ 661388 h 671284"/>
              <a:gd name="connsiteX1" fmla="*/ 109916 w 478661"/>
              <a:gd name="connsiteY1" fmla="*/ 553740 h 671284"/>
              <a:gd name="connsiteX2" fmla="*/ 182835 w 478661"/>
              <a:gd name="connsiteY2" fmla="*/ 104399 h 671284"/>
              <a:gd name="connsiteX3" fmla="*/ 288540 w 478661"/>
              <a:gd name="connsiteY3" fmla="*/ 43521 h 671284"/>
              <a:gd name="connsiteX4" fmla="*/ 368744 w 478661"/>
              <a:gd name="connsiteY4" fmla="*/ 577125 h 671284"/>
              <a:gd name="connsiteX5" fmla="*/ 470806 w 478661"/>
              <a:gd name="connsiteY5" fmla="*/ 656748 h 671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8661" h="671284">
                <a:moveTo>
                  <a:pt x="7854" y="661388"/>
                </a:moveTo>
                <a:cubicBezTo>
                  <a:pt x="48852" y="659842"/>
                  <a:pt x="80773" y="646602"/>
                  <a:pt x="109916" y="553740"/>
                </a:cubicBezTo>
                <a:cubicBezTo>
                  <a:pt x="139059" y="460939"/>
                  <a:pt x="153013" y="189404"/>
                  <a:pt x="182835" y="104399"/>
                </a:cubicBezTo>
                <a:cubicBezTo>
                  <a:pt x="212595" y="19393"/>
                  <a:pt x="257544" y="-35235"/>
                  <a:pt x="288540" y="43521"/>
                </a:cubicBezTo>
                <a:cubicBezTo>
                  <a:pt x="319535" y="122340"/>
                  <a:pt x="338366" y="474983"/>
                  <a:pt x="368744" y="577125"/>
                </a:cubicBezTo>
                <a:cubicBezTo>
                  <a:pt x="399122" y="679330"/>
                  <a:pt x="434933" y="668008"/>
                  <a:pt x="470806" y="65674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258404" y="4053653"/>
            <a:ext cx="906270" cy="894351"/>
          </a:xfrm>
          <a:custGeom>
            <a:avLst/>
            <a:gdLst>
              <a:gd name="connsiteX0" fmla="*/ 0 w 906270"/>
              <a:gd name="connsiteY0" fmla="*/ 894350 h 894351"/>
              <a:gd name="connsiteX1" fmla="*/ 453135 w 906270"/>
              <a:gd name="connsiteY1" fmla="*/ 0 h 894351"/>
              <a:gd name="connsiteX2" fmla="*/ 906270 w 906270"/>
              <a:gd name="connsiteY2" fmla="*/ 894350 h 894351"/>
              <a:gd name="connsiteX3" fmla="*/ 0 w 906270"/>
              <a:gd name="connsiteY3" fmla="*/ 894350 h 894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6270" h="894351">
                <a:moveTo>
                  <a:pt x="0" y="894350"/>
                </a:moveTo>
                <a:lnTo>
                  <a:pt x="453135" y="0"/>
                </a:lnTo>
                <a:lnTo>
                  <a:pt x="906270" y="894350"/>
                </a:lnTo>
                <a:lnTo>
                  <a:pt x="0" y="8943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250549" y="4045799"/>
            <a:ext cx="921979" cy="910060"/>
          </a:xfrm>
          <a:custGeom>
            <a:avLst/>
            <a:gdLst>
              <a:gd name="connsiteX0" fmla="*/ 7854 w 921979"/>
              <a:gd name="connsiteY0" fmla="*/ 902205 h 910060"/>
              <a:gd name="connsiteX1" fmla="*/ 460989 w 921979"/>
              <a:gd name="connsiteY1" fmla="*/ 7854 h 910060"/>
              <a:gd name="connsiteX2" fmla="*/ 914124 w 921979"/>
              <a:gd name="connsiteY2" fmla="*/ 902205 h 910060"/>
              <a:gd name="connsiteX3" fmla="*/ 7854 w 921979"/>
              <a:gd name="connsiteY3" fmla="*/ 902205 h 91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21979" h="910060">
                <a:moveTo>
                  <a:pt x="7854" y="902205"/>
                </a:moveTo>
                <a:lnTo>
                  <a:pt x="460989" y="7854"/>
                </a:lnTo>
                <a:lnTo>
                  <a:pt x="914124" y="902205"/>
                </a:lnTo>
                <a:lnTo>
                  <a:pt x="7854" y="9022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21944" y="4053653"/>
            <a:ext cx="906270" cy="894351"/>
          </a:xfrm>
          <a:custGeom>
            <a:avLst/>
            <a:gdLst>
              <a:gd name="connsiteX0" fmla="*/ 0 w 906270"/>
              <a:gd name="connsiteY0" fmla="*/ 894350 h 894351"/>
              <a:gd name="connsiteX1" fmla="*/ 453135 w 906270"/>
              <a:gd name="connsiteY1" fmla="*/ 0 h 894351"/>
              <a:gd name="connsiteX2" fmla="*/ 906270 w 906270"/>
              <a:gd name="connsiteY2" fmla="*/ 894350 h 894351"/>
              <a:gd name="connsiteX3" fmla="*/ 0 w 906270"/>
              <a:gd name="connsiteY3" fmla="*/ 894350 h 894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06270" h="894351">
                <a:moveTo>
                  <a:pt x="0" y="894350"/>
                </a:moveTo>
                <a:lnTo>
                  <a:pt x="453135" y="0"/>
                </a:lnTo>
                <a:lnTo>
                  <a:pt x="906270" y="894350"/>
                </a:lnTo>
                <a:lnTo>
                  <a:pt x="0" y="8943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114090" y="4045799"/>
            <a:ext cx="921979" cy="910060"/>
          </a:xfrm>
          <a:custGeom>
            <a:avLst/>
            <a:gdLst>
              <a:gd name="connsiteX0" fmla="*/ 7854 w 921979"/>
              <a:gd name="connsiteY0" fmla="*/ 902205 h 910060"/>
              <a:gd name="connsiteX1" fmla="*/ 460989 w 921979"/>
              <a:gd name="connsiteY1" fmla="*/ 7854 h 910060"/>
              <a:gd name="connsiteX2" fmla="*/ 914124 w 921979"/>
              <a:gd name="connsiteY2" fmla="*/ 902205 h 910060"/>
              <a:gd name="connsiteX3" fmla="*/ 7854 w 921979"/>
              <a:gd name="connsiteY3" fmla="*/ 902205 h 910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21979" h="910060">
                <a:moveTo>
                  <a:pt x="7854" y="902205"/>
                </a:moveTo>
                <a:lnTo>
                  <a:pt x="460989" y="7854"/>
                </a:lnTo>
                <a:lnTo>
                  <a:pt x="914124" y="902205"/>
                </a:lnTo>
                <a:lnTo>
                  <a:pt x="7854" y="9022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503145" y="3664450"/>
            <a:ext cx="1057382" cy="687957"/>
          </a:xfrm>
          <a:custGeom>
            <a:avLst/>
            <a:gdLst>
              <a:gd name="connsiteX0" fmla="*/ 7854 w 1057382"/>
              <a:gd name="connsiteY0" fmla="*/ 7854 h 687957"/>
              <a:gd name="connsiteX1" fmla="*/ 1049528 w 1057382"/>
              <a:gd name="connsiteY1" fmla="*/ 680102 h 687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7382" h="687957">
                <a:moveTo>
                  <a:pt x="7854" y="7854"/>
                </a:moveTo>
                <a:lnTo>
                  <a:pt x="1049528" y="68010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546733" y="4338677"/>
            <a:ext cx="400247" cy="170995"/>
          </a:xfrm>
          <a:custGeom>
            <a:avLst/>
            <a:gdLst>
              <a:gd name="connsiteX0" fmla="*/ 7854 w 400247"/>
              <a:gd name="connsiteY0" fmla="*/ 7854 h 170995"/>
              <a:gd name="connsiteX1" fmla="*/ 392392 w 400247"/>
              <a:gd name="connsiteY1" fmla="*/ 163141 h 170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0247" h="170995">
                <a:moveTo>
                  <a:pt x="7854" y="7854"/>
                </a:moveTo>
                <a:lnTo>
                  <a:pt x="392392" y="1631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2501231" y="4519515"/>
            <a:ext cx="967051" cy="284954"/>
          </a:xfrm>
          <a:custGeom>
            <a:avLst/>
            <a:gdLst>
              <a:gd name="connsiteX0" fmla="*/ 7854 w 967051"/>
              <a:gd name="connsiteY0" fmla="*/ 277100 h 284954"/>
              <a:gd name="connsiteX1" fmla="*/ 959197 w 967051"/>
              <a:gd name="connsiteY1" fmla="*/ 7854 h 284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67051" h="284954">
                <a:moveTo>
                  <a:pt x="7854" y="277100"/>
                </a:moveTo>
                <a:lnTo>
                  <a:pt x="959197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454549" y="4493964"/>
            <a:ext cx="492430" cy="45157"/>
          </a:xfrm>
          <a:custGeom>
            <a:avLst/>
            <a:gdLst>
              <a:gd name="connsiteX0" fmla="*/ 7854 w 492430"/>
              <a:gd name="connsiteY0" fmla="*/ 37303 h 45157"/>
              <a:gd name="connsiteX1" fmla="*/ 484575 w 492430"/>
              <a:gd name="connsiteY1" fmla="*/ 7854 h 45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2430" h="45157">
                <a:moveTo>
                  <a:pt x="7854" y="37303"/>
                </a:moveTo>
                <a:lnTo>
                  <a:pt x="484575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929295" y="4491984"/>
            <a:ext cx="1426114" cy="31418"/>
          </a:xfrm>
          <a:custGeom>
            <a:avLst/>
            <a:gdLst>
              <a:gd name="connsiteX0" fmla="*/ 7854 w 1426114"/>
              <a:gd name="connsiteY0" fmla="*/ 7854 h 31418"/>
              <a:gd name="connsiteX1" fmla="*/ 1418259 w 1426114"/>
              <a:gd name="connsiteY1" fmla="*/ 7854 h 314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26114" h="31418">
                <a:moveTo>
                  <a:pt x="7854" y="7854"/>
                </a:moveTo>
                <a:lnTo>
                  <a:pt x="1418259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5341676" y="4336698"/>
            <a:ext cx="400185" cy="172975"/>
          </a:xfrm>
          <a:custGeom>
            <a:avLst/>
            <a:gdLst>
              <a:gd name="connsiteX0" fmla="*/ 7854 w 400185"/>
              <a:gd name="connsiteY0" fmla="*/ 165120 h 172975"/>
              <a:gd name="connsiteX1" fmla="*/ 392330 w 400185"/>
              <a:gd name="connsiteY1" fmla="*/ 7854 h 172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0185" h="172975">
                <a:moveTo>
                  <a:pt x="7854" y="165120"/>
                </a:moveTo>
                <a:lnTo>
                  <a:pt x="392330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341676" y="4493964"/>
            <a:ext cx="502185" cy="82525"/>
          </a:xfrm>
          <a:custGeom>
            <a:avLst/>
            <a:gdLst>
              <a:gd name="connsiteX0" fmla="*/ 7854 w 502185"/>
              <a:gd name="connsiteY0" fmla="*/ 7854 h 82525"/>
              <a:gd name="connsiteX1" fmla="*/ 494331 w 502185"/>
              <a:gd name="connsiteY1" fmla="*/ 74671 h 825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2185" h="82525">
                <a:moveTo>
                  <a:pt x="7854" y="7854"/>
                </a:moveTo>
                <a:lnTo>
                  <a:pt x="494331" y="746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712384" y="3768634"/>
            <a:ext cx="922041" cy="583772"/>
          </a:xfrm>
          <a:custGeom>
            <a:avLst/>
            <a:gdLst>
              <a:gd name="connsiteX0" fmla="*/ 7854 w 922041"/>
              <a:gd name="connsiteY0" fmla="*/ 575918 h 583772"/>
              <a:gd name="connsiteX1" fmla="*/ 914186 w 922041"/>
              <a:gd name="connsiteY1" fmla="*/ 7854 h 583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2041" h="583772">
                <a:moveTo>
                  <a:pt x="7854" y="575918"/>
                </a:moveTo>
                <a:lnTo>
                  <a:pt x="914186" y="785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830129" y="4556821"/>
            <a:ext cx="751196" cy="341996"/>
          </a:xfrm>
          <a:custGeom>
            <a:avLst/>
            <a:gdLst>
              <a:gd name="connsiteX0" fmla="*/ 7854 w 751196"/>
              <a:gd name="connsiteY0" fmla="*/ 7854 h 341996"/>
              <a:gd name="connsiteX1" fmla="*/ 743341 w 751196"/>
              <a:gd name="connsiteY1" fmla="*/ 334141 h 34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1196" h="341996">
                <a:moveTo>
                  <a:pt x="7854" y="7854"/>
                </a:moveTo>
                <a:lnTo>
                  <a:pt x="743341" y="3341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303694" y="4964210"/>
            <a:ext cx="478784" cy="671280"/>
          </a:xfrm>
          <a:custGeom>
            <a:avLst/>
            <a:gdLst>
              <a:gd name="connsiteX0" fmla="*/ 7854 w 478784"/>
              <a:gd name="connsiteY0" fmla="*/ 661393 h 671280"/>
              <a:gd name="connsiteX1" fmla="*/ 109731 w 478784"/>
              <a:gd name="connsiteY1" fmla="*/ 553738 h 671280"/>
              <a:gd name="connsiteX2" fmla="*/ 182588 w 478784"/>
              <a:gd name="connsiteY2" fmla="*/ 104373 h 671280"/>
              <a:gd name="connsiteX3" fmla="*/ 288787 w 478784"/>
              <a:gd name="connsiteY3" fmla="*/ 43557 h 671280"/>
              <a:gd name="connsiteX4" fmla="*/ 369053 w 478784"/>
              <a:gd name="connsiteY4" fmla="*/ 577143 h 671280"/>
              <a:gd name="connsiteX5" fmla="*/ 470930 w 478784"/>
              <a:gd name="connsiteY5" fmla="*/ 656716 h 671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78784" h="671280">
                <a:moveTo>
                  <a:pt x="7854" y="661393"/>
                </a:moveTo>
                <a:cubicBezTo>
                  <a:pt x="48604" y="659834"/>
                  <a:pt x="80711" y="646576"/>
                  <a:pt x="109731" y="553738"/>
                </a:cubicBezTo>
                <a:cubicBezTo>
                  <a:pt x="139368" y="460907"/>
                  <a:pt x="152951" y="189440"/>
                  <a:pt x="182588" y="104373"/>
                </a:cubicBezTo>
                <a:cubicBezTo>
                  <a:pt x="212842" y="19367"/>
                  <a:pt x="257297" y="-35261"/>
                  <a:pt x="288787" y="43557"/>
                </a:cubicBezTo>
                <a:cubicBezTo>
                  <a:pt x="319658" y="122314"/>
                  <a:pt x="338181" y="474951"/>
                  <a:pt x="369053" y="577143"/>
                </a:cubicBezTo>
                <a:cubicBezTo>
                  <a:pt x="399307" y="679341"/>
                  <a:pt x="435119" y="668025"/>
                  <a:pt x="470930" y="656716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625677"/>
            <a:ext cx="1320800" cy="8509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2625677"/>
            <a:ext cx="1320800" cy="8509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1100" y="2625677"/>
            <a:ext cx="1320800" cy="8509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848177"/>
            <a:ext cx="1409700" cy="8509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31100" y="4848177"/>
            <a:ext cx="1320800" cy="850900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494463" y="609600"/>
            <a:ext cx="5291513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2019300" algn="l"/>
              </a:tabLst>
            </a:pPr>
            <a:r>
              <a:rPr lang="en-US" altLang="zh-CN" dirty="0">
                <a:solidFill>
                  <a:srgbClr val="3333CC"/>
                </a:solidFill>
              </a:rPr>
              <a:t>	</a:t>
            </a: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019300" algn="l"/>
              </a:tabLst>
            </a:pPr>
            <a:r>
              <a:rPr lang="en-US" altLang="zh-CN" sz="3206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波分复用就是光的频分复用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485900" y="34384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215900" y="26002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838200" y="24097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562100" y="56863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254000" y="48608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38200" y="44925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2</a:t>
            </a:r>
          </a:p>
          <a:p>
            <a:pPr>
              <a:lnSpc>
                <a:spcPts val="1600"/>
              </a:lnSpc>
              <a:tabLst>
                <a:tab pos="381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5041900" y="34384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3721100" y="25875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4216400" y="2409777"/>
            <a:ext cx="73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共享光纤</a:t>
            </a:r>
          </a:p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623300" y="34511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327900" y="26002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73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12100" y="24097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3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674100" y="5699077"/>
            <a:ext cx="36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波长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327900" y="4810077"/>
            <a:ext cx="17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功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率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7912100" y="4492577"/>
            <a:ext cx="546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4</a:t>
            </a:r>
          </a:p>
          <a:p>
            <a:pPr>
              <a:lnSpc>
                <a:spcPts val="1600"/>
              </a:lnSpc>
              <a:tabLst>
                <a:tab pos="50800" algn="l"/>
              </a:tabLst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的波谱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273300" y="34130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273300" y="49370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4267200" y="4581477"/>
            <a:ext cx="736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共享光纤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629400" y="35273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578600" y="5013277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461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1461" dirty="0">
                <a:solidFill>
                  <a:srgbClr val="333399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5052349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MAC</a:t>
            </a:r>
            <a:r>
              <a:rPr lang="zh-CN" altLang="en-US" dirty="0"/>
              <a:t>协议：</a:t>
            </a:r>
            <a:r>
              <a:rPr lang="en-US" altLang="zh-CN" dirty="0"/>
              <a:t>CSMA/</a:t>
            </a:r>
            <a:r>
              <a:rPr lang="en-US" altLang="zh-CN" dirty="0">
                <a:solidFill>
                  <a:srgbClr val="FF0000"/>
                </a:solidFill>
              </a:rPr>
              <a:t>CA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150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478978" y="5661254"/>
            <a:ext cx="5986526" cy="587146"/>
          </a:xfrm>
          <a:custGeom>
            <a:avLst/>
            <a:gdLst>
              <a:gd name="connsiteX0" fmla="*/ 14287 w 5986526"/>
              <a:gd name="connsiteY0" fmla="*/ 572859 h 587146"/>
              <a:gd name="connsiteX1" fmla="*/ 5972238 w 5986526"/>
              <a:gd name="connsiteY1" fmla="*/ 572859 h 587146"/>
              <a:gd name="connsiteX2" fmla="*/ 5972238 w 5986526"/>
              <a:gd name="connsiteY2" fmla="*/ 14287 h 587146"/>
              <a:gd name="connsiteX3" fmla="*/ 14287 w 5986526"/>
              <a:gd name="connsiteY3" fmla="*/ 14287 h 587146"/>
              <a:gd name="connsiteX4" fmla="*/ 14287 w 5986526"/>
              <a:gd name="connsiteY4" fmla="*/ 572859 h 5871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86526" h="587146">
                <a:moveTo>
                  <a:pt x="14287" y="572859"/>
                </a:moveTo>
                <a:lnTo>
                  <a:pt x="5972238" y="572859"/>
                </a:lnTo>
                <a:lnTo>
                  <a:pt x="5972238" y="14287"/>
                </a:lnTo>
                <a:lnTo>
                  <a:pt x="14287" y="14287"/>
                </a:lnTo>
                <a:lnTo>
                  <a:pt x="14287" y="57285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635087" y="662255"/>
            <a:ext cx="7213513" cy="55861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基本思想：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允许发送端“预约”(reserve)信道，而不是随</a:t>
            </a:r>
          </a:p>
          <a:p>
            <a:pPr>
              <a:lnSpc>
                <a:spcPts val="27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	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机发送数据帧，从而避免长数据帧的冲突</a:t>
            </a:r>
          </a:p>
          <a:p>
            <a:pPr>
              <a:lnSpc>
                <a:spcPts val="36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发送端首先利用CSMA向BS发送一个很短的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RTS</a:t>
            </a:r>
          </a:p>
          <a:p>
            <a:pPr>
              <a:lnSpc>
                <a:spcPts val="28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(request-to-send)帧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RTS帧仍然可能彼此冲突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(但RTS帧很短)</a:t>
            </a:r>
          </a:p>
          <a:p>
            <a:pPr>
              <a:lnSpc>
                <a:spcPts val="34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BS广播一个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CTS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(clear-to-send)帧作为对RTS的响应</a:t>
            </a:r>
          </a:p>
          <a:p>
            <a:pPr>
              <a:lnSpc>
                <a:spcPts val="34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CTS帧可以被所有结点接收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消除隐藏站影响</a:t>
            </a:r>
          </a:p>
          <a:p>
            <a:pPr>
              <a:lnSpc>
                <a:spcPts val="29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发送端可以发送数据帧</a:t>
            </a:r>
          </a:p>
          <a:p>
            <a:pPr>
              <a:lnSpc>
                <a:spcPts val="30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其他结点推迟发送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42900" algn="l"/>
                <a:tab pos="368300" algn="l"/>
                <a:tab pos="457200" algn="l"/>
                <a:tab pos="9271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利用很小的预约帧彻底避免了数据帧冲突！</a:t>
            </a:r>
          </a:p>
        </p:txBody>
      </p:sp>
    </p:spTree>
    <p:extLst>
      <p:ext uri="{BB962C8B-B14F-4D97-AF65-F5344CB8AC3E}">
        <p14:creationId xmlns:p14="http://schemas.microsoft.com/office/powerpoint/2010/main" val="92845672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冲突避免（</a:t>
            </a:r>
            <a:r>
              <a:rPr lang="en-US" altLang="zh-CN" dirty="0" smtClean="0"/>
              <a:t>CA</a:t>
            </a:r>
            <a:r>
              <a:rPr lang="zh-CN" altLang="en-US" dirty="0" smtClean="0"/>
              <a:t>）：</a:t>
            </a:r>
            <a:r>
              <a:rPr lang="en-US" altLang="zh-CN" dirty="0" smtClean="0"/>
              <a:t>RTS-CTS</a:t>
            </a:r>
            <a:r>
              <a:rPr lang="zh-CN" altLang="en-US" dirty="0" smtClean="0"/>
              <a:t>交换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151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92198" y="1813814"/>
            <a:ext cx="6791325" cy="22225"/>
          </a:xfrm>
          <a:custGeom>
            <a:avLst/>
            <a:gdLst>
              <a:gd name="connsiteX0" fmla="*/ 6350 w 6791325"/>
              <a:gd name="connsiteY0" fmla="*/ 6350 h 22225"/>
              <a:gd name="connsiteX1" fmla="*/ 6784975 w 679132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91325" h="22225">
                <a:moveTo>
                  <a:pt x="6350" y="6350"/>
                </a:moveTo>
                <a:lnTo>
                  <a:pt x="67849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549775" y="3439414"/>
            <a:ext cx="3519551" cy="563498"/>
          </a:xfrm>
          <a:custGeom>
            <a:avLst/>
            <a:gdLst>
              <a:gd name="connsiteX0" fmla="*/ 0 w 3519551"/>
              <a:gd name="connsiteY0" fmla="*/ 0 h 563498"/>
              <a:gd name="connsiteX1" fmla="*/ 3519551 w 3519551"/>
              <a:gd name="connsiteY1" fmla="*/ 295275 h 563498"/>
              <a:gd name="connsiteX2" fmla="*/ 3519551 w 3519551"/>
              <a:gd name="connsiteY2" fmla="*/ 563498 h 563498"/>
              <a:gd name="connsiteX3" fmla="*/ 0 w 3519551"/>
              <a:gd name="connsiteY3" fmla="*/ 239648 h 563498"/>
              <a:gd name="connsiteX4" fmla="*/ 0 w 3519551"/>
              <a:gd name="connsiteY4" fmla="*/ 0 h 5634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19551" h="563498">
                <a:moveTo>
                  <a:pt x="0" y="0"/>
                </a:moveTo>
                <a:lnTo>
                  <a:pt x="3519551" y="295275"/>
                </a:lnTo>
                <a:lnTo>
                  <a:pt x="3519551" y="563498"/>
                </a:lnTo>
                <a:lnTo>
                  <a:pt x="0" y="239648"/>
                </a:lnTo>
                <a:lnTo>
                  <a:pt x="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97025" y="3445764"/>
            <a:ext cx="2952750" cy="550798"/>
          </a:xfrm>
          <a:custGeom>
            <a:avLst/>
            <a:gdLst>
              <a:gd name="connsiteX0" fmla="*/ 2952750 w 2952750"/>
              <a:gd name="connsiteY0" fmla="*/ 0 h 550798"/>
              <a:gd name="connsiteX1" fmla="*/ 0 w 2952750"/>
              <a:gd name="connsiteY1" fmla="*/ 284098 h 550798"/>
              <a:gd name="connsiteX2" fmla="*/ 0 w 2952750"/>
              <a:gd name="connsiteY2" fmla="*/ 550798 h 550798"/>
              <a:gd name="connsiteX3" fmla="*/ 2952750 w 2952750"/>
              <a:gd name="connsiteY3" fmla="*/ 239648 h 550798"/>
              <a:gd name="connsiteX4" fmla="*/ 2952750 w 2952750"/>
              <a:gd name="connsiteY4" fmla="*/ 0 h 550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2750" h="550798">
                <a:moveTo>
                  <a:pt x="2952750" y="0"/>
                </a:moveTo>
                <a:lnTo>
                  <a:pt x="0" y="284098"/>
                </a:lnTo>
                <a:lnTo>
                  <a:pt x="0" y="550798"/>
                </a:lnTo>
                <a:lnTo>
                  <a:pt x="2952750" y="239648"/>
                </a:lnTo>
                <a:lnTo>
                  <a:pt x="295275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64126" y="5795035"/>
            <a:ext cx="3530600" cy="563562"/>
          </a:xfrm>
          <a:custGeom>
            <a:avLst/>
            <a:gdLst>
              <a:gd name="connsiteX0" fmla="*/ 0 w 3530600"/>
              <a:gd name="connsiteY0" fmla="*/ 0 h 563562"/>
              <a:gd name="connsiteX1" fmla="*/ 3530600 w 3530600"/>
              <a:gd name="connsiteY1" fmla="*/ 295275 h 563562"/>
              <a:gd name="connsiteX2" fmla="*/ 3530600 w 3530600"/>
              <a:gd name="connsiteY2" fmla="*/ 563562 h 563562"/>
              <a:gd name="connsiteX3" fmla="*/ 0 w 3530600"/>
              <a:gd name="connsiteY3" fmla="*/ 239712 h 563562"/>
              <a:gd name="connsiteX4" fmla="*/ 0 w 3530600"/>
              <a:gd name="connsiteY4" fmla="*/ 0 h 563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30600" h="563562">
                <a:moveTo>
                  <a:pt x="0" y="0"/>
                </a:moveTo>
                <a:lnTo>
                  <a:pt x="3530600" y="295275"/>
                </a:lnTo>
                <a:lnTo>
                  <a:pt x="3530600" y="563562"/>
                </a:lnTo>
                <a:lnTo>
                  <a:pt x="0" y="239712"/>
                </a:lnTo>
                <a:lnTo>
                  <a:pt x="0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95501" y="5793447"/>
            <a:ext cx="2979673" cy="550862"/>
          </a:xfrm>
          <a:custGeom>
            <a:avLst/>
            <a:gdLst>
              <a:gd name="connsiteX0" fmla="*/ 2979673 w 2979673"/>
              <a:gd name="connsiteY0" fmla="*/ 0 h 550862"/>
              <a:gd name="connsiteX1" fmla="*/ 0 w 2979673"/>
              <a:gd name="connsiteY1" fmla="*/ 284162 h 550862"/>
              <a:gd name="connsiteX2" fmla="*/ 0 w 2979673"/>
              <a:gd name="connsiteY2" fmla="*/ 550862 h 550862"/>
              <a:gd name="connsiteX3" fmla="*/ 2979673 w 2979673"/>
              <a:gd name="connsiteY3" fmla="*/ 239712 h 550862"/>
              <a:gd name="connsiteX4" fmla="*/ 2979673 w 2979673"/>
              <a:gd name="connsiteY4" fmla="*/ 0 h 550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9673" h="550862">
                <a:moveTo>
                  <a:pt x="2979673" y="0"/>
                </a:moveTo>
                <a:lnTo>
                  <a:pt x="0" y="284162"/>
                </a:lnTo>
                <a:lnTo>
                  <a:pt x="0" y="550862"/>
                </a:lnTo>
                <a:lnTo>
                  <a:pt x="2979673" y="239712"/>
                </a:lnTo>
                <a:lnTo>
                  <a:pt x="2979673" y="0"/>
                </a:lnTo>
              </a:path>
            </a:pathLst>
          </a:custGeom>
          <a:solidFill>
            <a:srgbClr val="FF99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214748" y="2180463"/>
            <a:ext cx="1084326" cy="465201"/>
          </a:xfrm>
          <a:custGeom>
            <a:avLst/>
            <a:gdLst>
              <a:gd name="connsiteX0" fmla="*/ 542163 w 1084326"/>
              <a:gd name="connsiteY0" fmla="*/ 124967 h 465201"/>
              <a:gd name="connsiteX1" fmla="*/ 728979 w 1084326"/>
              <a:gd name="connsiteY1" fmla="*/ 0 h 465201"/>
              <a:gd name="connsiteX2" fmla="*/ 710565 w 1084326"/>
              <a:gd name="connsiteY2" fmla="*/ 114680 h 465201"/>
              <a:gd name="connsiteX3" fmla="*/ 922654 w 1084326"/>
              <a:gd name="connsiteY3" fmla="*/ 96011 h 465201"/>
              <a:gd name="connsiteX4" fmla="*/ 838454 w 1084326"/>
              <a:gd name="connsiteY4" fmla="*/ 157607 h 465201"/>
              <a:gd name="connsiteX5" fmla="*/ 1059053 w 1084326"/>
              <a:gd name="connsiteY5" fmla="*/ 175260 h 465201"/>
              <a:gd name="connsiteX6" fmla="*/ 883920 w 1084326"/>
              <a:gd name="connsiteY6" fmla="*/ 225551 h 465201"/>
              <a:gd name="connsiteX7" fmla="*/ 1084326 w 1084326"/>
              <a:gd name="connsiteY7" fmla="*/ 286257 h 465201"/>
              <a:gd name="connsiteX8" fmla="*/ 845185 w 1084326"/>
              <a:gd name="connsiteY8" fmla="*/ 278764 h 465201"/>
              <a:gd name="connsiteX9" fmla="*/ 910844 w 1084326"/>
              <a:gd name="connsiteY9" fmla="*/ 389635 h 465201"/>
              <a:gd name="connsiteX10" fmla="*/ 703834 w 1084326"/>
              <a:gd name="connsiteY10" fmla="*/ 311404 h 465201"/>
              <a:gd name="connsiteX11" fmla="*/ 664972 w 1084326"/>
              <a:gd name="connsiteY11" fmla="*/ 425069 h 465201"/>
              <a:gd name="connsiteX12" fmla="*/ 528701 w 1084326"/>
              <a:gd name="connsiteY12" fmla="*/ 321691 h 465201"/>
              <a:gd name="connsiteX13" fmla="*/ 425958 w 1084326"/>
              <a:gd name="connsiteY13" fmla="*/ 465201 h 465201"/>
              <a:gd name="connsiteX14" fmla="*/ 387350 w 1084326"/>
              <a:gd name="connsiteY14" fmla="*/ 336550 h 465201"/>
              <a:gd name="connsiteX15" fmla="*/ 239141 w 1084326"/>
              <a:gd name="connsiteY15" fmla="*/ 379348 h 465201"/>
              <a:gd name="connsiteX16" fmla="*/ 284479 w 1084326"/>
              <a:gd name="connsiteY16" fmla="*/ 300101 h 465201"/>
              <a:gd name="connsiteX17" fmla="*/ 6858 w 1084326"/>
              <a:gd name="connsiteY17" fmla="*/ 314197 h 465201"/>
              <a:gd name="connsiteX18" fmla="*/ 186944 w 1084326"/>
              <a:gd name="connsiteY18" fmla="*/ 253619 h 465201"/>
              <a:gd name="connsiteX19" fmla="*/ 0 w 1084326"/>
              <a:gd name="connsiteY19" fmla="*/ 185547 h 465201"/>
              <a:gd name="connsiteX20" fmla="*/ 232283 w 1084326"/>
              <a:gd name="connsiteY20" fmla="*/ 164083 h 465201"/>
              <a:gd name="connsiteX21" fmla="*/ 18669 w 1084326"/>
              <a:gd name="connsiteY21" fmla="*/ 49402 h 465201"/>
              <a:gd name="connsiteX22" fmla="*/ 367157 w 1084326"/>
              <a:gd name="connsiteY22" fmla="*/ 136144 h 465201"/>
              <a:gd name="connsiteX23" fmla="*/ 419354 w 1084326"/>
              <a:gd name="connsiteY23" fmla="*/ 49402 h 465201"/>
              <a:gd name="connsiteX24" fmla="*/ 542163 w 1084326"/>
              <a:gd name="connsiteY24" fmla="*/ 124967 h 4652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84326" h="465201">
                <a:moveTo>
                  <a:pt x="542163" y="124967"/>
                </a:moveTo>
                <a:lnTo>
                  <a:pt x="728979" y="0"/>
                </a:lnTo>
                <a:lnTo>
                  <a:pt x="710565" y="114680"/>
                </a:lnTo>
                <a:lnTo>
                  <a:pt x="922654" y="96011"/>
                </a:lnTo>
                <a:lnTo>
                  <a:pt x="838454" y="157607"/>
                </a:lnTo>
                <a:lnTo>
                  <a:pt x="1059053" y="175260"/>
                </a:lnTo>
                <a:lnTo>
                  <a:pt x="883920" y="225551"/>
                </a:lnTo>
                <a:lnTo>
                  <a:pt x="1084326" y="286257"/>
                </a:lnTo>
                <a:lnTo>
                  <a:pt x="845185" y="278764"/>
                </a:lnTo>
                <a:lnTo>
                  <a:pt x="910844" y="389635"/>
                </a:lnTo>
                <a:lnTo>
                  <a:pt x="703834" y="311404"/>
                </a:lnTo>
                <a:lnTo>
                  <a:pt x="664972" y="425069"/>
                </a:lnTo>
                <a:lnTo>
                  <a:pt x="528701" y="321691"/>
                </a:lnTo>
                <a:lnTo>
                  <a:pt x="425958" y="465201"/>
                </a:lnTo>
                <a:lnTo>
                  <a:pt x="387350" y="336550"/>
                </a:lnTo>
                <a:lnTo>
                  <a:pt x="239141" y="379348"/>
                </a:lnTo>
                <a:lnTo>
                  <a:pt x="284479" y="300101"/>
                </a:lnTo>
                <a:lnTo>
                  <a:pt x="6858" y="314197"/>
                </a:lnTo>
                <a:lnTo>
                  <a:pt x="186944" y="253619"/>
                </a:lnTo>
                <a:lnTo>
                  <a:pt x="0" y="185547"/>
                </a:lnTo>
                <a:lnTo>
                  <a:pt x="232283" y="164083"/>
                </a:lnTo>
                <a:lnTo>
                  <a:pt x="18669" y="49402"/>
                </a:lnTo>
                <a:lnTo>
                  <a:pt x="367157" y="136144"/>
                </a:lnTo>
                <a:lnTo>
                  <a:pt x="419354" y="49402"/>
                </a:lnTo>
                <a:lnTo>
                  <a:pt x="542163" y="12496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208398" y="2174113"/>
            <a:ext cx="1097026" cy="477901"/>
          </a:xfrm>
          <a:custGeom>
            <a:avLst/>
            <a:gdLst>
              <a:gd name="connsiteX0" fmla="*/ 548513 w 1097026"/>
              <a:gd name="connsiteY0" fmla="*/ 131317 h 477901"/>
              <a:gd name="connsiteX1" fmla="*/ 735329 w 1097026"/>
              <a:gd name="connsiteY1" fmla="*/ 6350 h 477901"/>
              <a:gd name="connsiteX2" fmla="*/ 716915 w 1097026"/>
              <a:gd name="connsiteY2" fmla="*/ 121030 h 477901"/>
              <a:gd name="connsiteX3" fmla="*/ 929004 w 1097026"/>
              <a:gd name="connsiteY3" fmla="*/ 102361 h 477901"/>
              <a:gd name="connsiteX4" fmla="*/ 844804 w 1097026"/>
              <a:gd name="connsiteY4" fmla="*/ 163957 h 477901"/>
              <a:gd name="connsiteX5" fmla="*/ 1065403 w 1097026"/>
              <a:gd name="connsiteY5" fmla="*/ 181610 h 477901"/>
              <a:gd name="connsiteX6" fmla="*/ 890270 w 1097026"/>
              <a:gd name="connsiteY6" fmla="*/ 231901 h 477901"/>
              <a:gd name="connsiteX7" fmla="*/ 1090676 w 1097026"/>
              <a:gd name="connsiteY7" fmla="*/ 292607 h 477901"/>
              <a:gd name="connsiteX8" fmla="*/ 851535 w 1097026"/>
              <a:gd name="connsiteY8" fmla="*/ 285114 h 477901"/>
              <a:gd name="connsiteX9" fmla="*/ 917194 w 1097026"/>
              <a:gd name="connsiteY9" fmla="*/ 395985 h 477901"/>
              <a:gd name="connsiteX10" fmla="*/ 710184 w 1097026"/>
              <a:gd name="connsiteY10" fmla="*/ 317754 h 477901"/>
              <a:gd name="connsiteX11" fmla="*/ 671322 w 1097026"/>
              <a:gd name="connsiteY11" fmla="*/ 431419 h 477901"/>
              <a:gd name="connsiteX12" fmla="*/ 535051 w 1097026"/>
              <a:gd name="connsiteY12" fmla="*/ 328041 h 477901"/>
              <a:gd name="connsiteX13" fmla="*/ 432308 w 1097026"/>
              <a:gd name="connsiteY13" fmla="*/ 471551 h 477901"/>
              <a:gd name="connsiteX14" fmla="*/ 393700 w 1097026"/>
              <a:gd name="connsiteY14" fmla="*/ 342900 h 477901"/>
              <a:gd name="connsiteX15" fmla="*/ 245491 w 1097026"/>
              <a:gd name="connsiteY15" fmla="*/ 385698 h 477901"/>
              <a:gd name="connsiteX16" fmla="*/ 290829 w 1097026"/>
              <a:gd name="connsiteY16" fmla="*/ 306451 h 477901"/>
              <a:gd name="connsiteX17" fmla="*/ 13208 w 1097026"/>
              <a:gd name="connsiteY17" fmla="*/ 320547 h 477901"/>
              <a:gd name="connsiteX18" fmla="*/ 193294 w 1097026"/>
              <a:gd name="connsiteY18" fmla="*/ 259969 h 477901"/>
              <a:gd name="connsiteX19" fmla="*/ 6350 w 1097026"/>
              <a:gd name="connsiteY19" fmla="*/ 191897 h 477901"/>
              <a:gd name="connsiteX20" fmla="*/ 238633 w 1097026"/>
              <a:gd name="connsiteY20" fmla="*/ 170433 h 477901"/>
              <a:gd name="connsiteX21" fmla="*/ 25019 w 1097026"/>
              <a:gd name="connsiteY21" fmla="*/ 55752 h 477901"/>
              <a:gd name="connsiteX22" fmla="*/ 373507 w 1097026"/>
              <a:gd name="connsiteY22" fmla="*/ 142494 h 477901"/>
              <a:gd name="connsiteX23" fmla="*/ 425704 w 1097026"/>
              <a:gd name="connsiteY23" fmla="*/ 55752 h 477901"/>
              <a:gd name="connsiteX24" fmla="*/ 548513 w 1097026"/>
              <a:gd name="connsiteY24" fmla="*/ 131317 h 477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97026" h="477901">
                <a:moveTo>
                  <a:pt x="548513" y="131317"/>
                </a:moveTo>
                <a:lnTo>
                  <a:pt x="735329" y="6350"/>
                </a:lnTo>
                <a:lnTo>
                  <a:pt x="716915" y="121030"/>
                </a:lnTo>
                <a:lnTo>
                  <a:pt x="929004" y="102361"/>
                </a:lnTo>
                <a:lnTo>
                  <a:pt x="844804" y="163957"/>
                </a:lnTo>
                <a:lnTo>
                  <a:pt x="1065403" y="181610"/>
                </a:lnTo>
                <a:lnTo>
                  <a:pt x="890270" y="231901"/>
                </a:lnTo>
                <a:lnTo>
                  <a:pt x="1090676" y="292607"/>
                </a:lnTo>
                <a:lnTo>
                  <a:pt x="851535" y="285114"/>
                </a:lnTo>
                <a:lnTo>
                  <a:pt x="917194" y="395985"/>
                </a:lnTo>
                <a:lnTo>
                  <a:pt x="710184" y="317754"/>
                </a:lnTo>
                <a:lnTo>
                  <a:pt x="671322" y="431419"/>
                </a:lnTo>
                <a:lnTo>
                  <a:pt x="535051" y="328041"/>
                </a:lnTo>
                <a:lnTo>
                  <a:pt x="432308" y="471551"/>
                </a:lnTo>
                <a:lnTo>
                  <a:pt x="393700" y="342900"/>
                </a:lnTo>
                <a:lnTo>
                  <a:pt x="245491" y="385698"/>
                </a:lnTo>
                <a:lnTo>
                  <a:pt x="290829" y="306451"/>
                </a:lnTo>
                <a:lnTo>
                  <a:pt x="13208" y="320547"/>
                </a:lnTo>
                <a:lnTo>
                  <a:pt x="193294" y="259969"/>
                </a:lnTo>
                <a:lnTo>
                  <a:pt x="6350" y="191897"/>
                </a:lnTo>
                <a:lnTo>
                  <a:pt x="238633" y="170433"/>
                </a:lnTo>
                <a:lnTo>
                  <a:pt x="25019" y="55752"/>
                </a:lnTo>
                <a:lnTo>
                  <a:pt x="373507" y="142494"/>
                </a:lnTo>
                <a:lnTo>
                  <a:pt x="425704" y="55752"/>
                </a:lnTo>
                <a:lnTo>
                  <a:pt x="548513" y="13131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97241" y="4836909"/>
            <a:ext cx="649541" cy="399554"/>
          </a:xfrm>
          <a:custGeom>
            <a:avLst/>
            <a:gdLst>
              <a:gd name="connsiteX0" fmla="*/ 0 w 649541"/>
              <a:gd name="connsiteY0" fmla="*/ 399554 h 399554"/>
              <a:gd name="connsiteX1" fmla="*/ 649540 w 649541"/>
              <a:gd name="connsiteY1" fmla="*/ 399554 h 399554"/>
              <a:gd name="connsiteX2" fmla="*/ 649540 w 649541"/>
              <a:gd name="connsiteY2" fmla="*/ 0 h 399554"/>
              <a:gd name="connsiteX3" fmla="*/ 0 w 649541"/>
              <a:gd name="connsiteY3" fmla="*/ 0 h 399554"/>
              <a:gd name="connsiteX4" fmla="*/ 0 w 649541"/>
              <a:gd name="connsiteY4" fmla="*/ 399554 h 3995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9541" h="399554">
                <a:moveTo>
                  <a:pt x="0" y="399554"/>
                </a:moveTo>
                <a:lnTo>
                  <a:pt x="649540" y="399554"/>
                </a:lnTo>
                <a:lnTo>
                  <a:pt x="649540" y="0"/>
                </a:lnTo>
                <a:lnTo>
                  <a:pt x="0" y="0"/>
                </a:lnTo>
                <a:lnTo>
                  <a:pt x="0" y="3995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00885" y="1849754"/>
            <a:ext cx="98425" cy="269875"/>
          </a:xfrm>
          <a:custGeom>
            <a:avLst/>
            <a:gdLst>
              <a:gd name="connsiteX0" fmla="*/ 92075 w 98425"/>
              <a:gd name="connsiteY0" fmla="*/ 263525 h 269875"/>
              <a:gd name="connsiteX1" fmla="*/ 49276 w 98425"/>
              <a:gd name="connsiteY1" fmla="*/ 242189 h 269875"/>
              <a:gd name="connsiteX2" fmla="*/ 49276 w 98425"/>
              <a:gd name="connsiteY2" fmla="*/ 156464 h 269875"/>
              <a:gd name="connsiteX3" fmla="*/ 6350 w 98425"/>
              <a:gd name="connsiteY3" fmla="*/ 135001 h 269875"/>
              <a:gd name="connsiteX4" fmla="*/ 49276 w 98425"/>
              <a:gd name="connsiteY4" fmla="*/ 113538 h 269875"/>
              <a:gd name="connsiteX5" fmla="*/ 49276 w 98425"/>
              <a:gd name="connsiteY5" fmla="*/ 27813 h 269875"/>
              <a:gd name="connsiteX6" fmla="*/ 92075 w 98425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269875">
                <a:moveTo>
                  <a:pt x="92075" y="263525"/>
                </a:moveTo>
                <a:cubicBezTo>
                  <a:pt x="68453" y="263525"/>
                  <a:pt x="49276" y="254000"/>
                  <a:pt x="49276" y="242189"/>
                </a:cubicBezTo>
                <a:lnTo>
                  <a:pt x="49276" y="156464"/>
                </a:lnTo>
                <a:cubicBezTo>
                  <a:pt x="49276" y="144526"/>
                  <a:pt x="30099" y="135001"/>
                  <a:pt x="6350" y="135001"/>
                </a:cubicBezTo>
                <a:cubicBezTo>
                  <a:pt x="30099" y="135001"/>
                  <a:pt x="49276" y="125349"/>
                  <a:pt x="49276" y="113538"/>
                </a:cubicBezTo>
                <a:lnTo>
                  <a:pt x="49276" y="27813"/>
                </a:lnTo>
                <a:cubicBezTo>
                  <a:pt x="49276" y="16002"/>
                  <a:pt x="68453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493139" y="2565526"/>
            <a:ext cx="98424" cy="269875"/>
          </a:xfrm>
          <a:custGeom>
            <a:avLst/>
            <a:gdLst>
              <a:gd name="connsiteX0" fmla="*/ 92075 w 98424"/>
              <a:gd name="connsiteY0" fmla="*/ 263525 h 269875"/>
              <a:gd name="connsiteX1" fmla="*/ 49275 w 98424"/>
              <a:gd name="connsiteY1" fmla="*/ 242189 h 269875"/>
              <a:gd name="connsiteX2" fmla="*/ 49275 w 98424"/>
              <a:gd name="connsiteY2" fmla="*/ 156464 h 269875"/>
              <a:gd name="connsiteX3" fmla="*/ 6350 w 98424"/>
              <a:gd name="connsiteY3" fmla="*/ 135001 h 269875"/>
              <a:gd name="connsiteX4" fmla="*/ 49275 w 98424"/>
              <a:gd name="connsiteY4" fmla="*/ 113538 h 269875"/>
              <a:gd name="connsiteX5" fmla="*/ 49275 w 98424"/>
              <a:gd name="connsiteY5" fmla="*/ 27813 h 269875"/>
              <a:gd name="connsiteX6" fmla="*/ 92075 w 98424"/>
              <a:gd name="connsiteY6" fmla="*/ 6350 h 26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4" h="269875">
                <a:moveTo>
                  <a:pt x="92075" y="263525"/>
                </a:moveTo>
                <a:cubicBezTo>
                  <a:pt x="68452" y="263525"/>
                  <a:pt x="49275" y="254000"/>
                  <a:pt x="49275" y="242189"/>
                </a:cubicBezTo>
                <a:lnTo>
                  <a:pt x="49275" y="156464"/>
                </a:lnTo>
                <a:cubicBezTo>
                  <a:pt x="49275" y="144652"/>
                  <a:pt x="30098" y="135001"/>
                  <a:pt x="6350" y="135001"/>
                </a:cubicBezTo>
                <a:cubicBezTo>
                  <a:pt x="30098" y="135001"/>
                  <a:pt x="49275" y="125349"/>
                  <a:pt x="49275" y="113538"/>
                </a:cubicBezTo>
                <a:lnTo>
                  <a:pt x="49275" y="27813"/>
                </a:lnTo>
                <a:cubicBezTo>
                  <a:pt x="49275" y="16002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493266" y="3302000"/>
            <a:ext cx="98425" cy="159765"/>
          </a:xfrm>
          <a:custGeom>
            <a:avLst/>
            <a:gdLst>
              <a:gd name="connsiteX0" fmla="*/ 92075 w 98425"/>
              <a:gd name="connsiteY0" fmla="*/ 153415 h 159765"/>
              <a:gd name="connsiteX1" fmla="*/ 49276 w 98425"/>
              <a:gd name="connsiteY1" fmla="*/ 132079 h 159765"/>
              <a:gd name="connsiteX2" fmla="*/ 49276 w 98425"/>
              <a:gd name="connsiteY2" fmla="*/ 101346 h 159765"/>
              <a:gd name="connsiteX3" fmla="*/ 6350 w 98425"/>
              <a:gd name="connsiteY3" fmla="*/ 79883 h 159765"/>
              <a:gd name="connsiteX4" fmla="*/ 49276 w 98425"/>
              <a:gd name="connsiteY4" fmla="*/ 58546 h 159765"/>
              <a:gd name="connsiteX5" fmla="*/ 49276 w 98425"/>
              <a:gd name="connsiteY5" fmla="*/ 27813 h 159765"/>
              <a:gd name="connsiteX6" fmla="*/ 92075 w 98425"/>
              <a:gd name="connsiteY6" fmla="*/ 6350 h 159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65">
                <a:moveTo>
                  <a:pt x="92075" y="153415"/>
                </a:moveTo>
                <a:cubicBezTo>
                  <a:pt x="68452" y="153415"/>
                  <a:pt x="49276" y="143890"/>
                  <a:pt x="49276" y="132079"/>
                </a:cubicBezTo>
                <a:lnTo>
                  <a:pt x="49276" y="101346"/>
                </a:lnTo>
                <a:cubicBezTo>
                  <a:pt x="49276" y="89534"/>
                  <a:pt x="30098" y="79883"/>
                  <a:pt x="6350" y="79883"/>
                </a:cubicBezTo>
                <a:cubicBezTo>
                  <a:pt x="30098" y="79883"/>
                  <a:pt x="49276" y="70358"/>
                  <a:pt x="49276" y="58546"/>
                </a:cubicBezTo>
                <a:lnTo>
                  <a:pt x="49276" y="27813"/>
                </a:lnTo>
                <a:cubicBezTo>
                  <a:pt x="49276" y="16001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7373" y="3306191"/>
            <a:ext cx="2968751" cy="22225"/>
          </a:xfrm>
          <a:custGeom>
            <a:avLst/>
            <a:gdLst>
              <a:gd name="connsiteX0" fmla="*/ 6350 w 2968751"/>
              <a:gd name="connsiteY0" fmla="*/ 6350 h 22225"/>
              <a:gd name="connsiteX1" fmla="*/ 2962401 w 2968751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751" h="22225">
                <a:moveTo>
                  <a:pt x="6350" y="6350"/>
                </a:moveTo>
                <a:lnTo>
                  <a:pt x="296240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578864" y="3440684"/>
            <a:ext cx="2968879" cy="22225"/>
          </a:xfrm>
          <a:custGeom>
            <a:avLst/>
            <a:gdLst>
              <a:gd name="connsiteX0" fmla="*/ 6350 w 2968879"/>
              <a:gd name="connsiteY0" fmla="*/ 6350 h 22225"/>
              <a:gd name="connsiteX1" fmla="*/ 2962528 w 296887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879" h="22225">
                <a:moveTo>
                  <a:pt x="6350" y="6350"/>
                </a:moveTo>
                <a:lnTo>
                  <a:pt x="2962528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493266" y="3991609"/>
            <a:ext cx="98425" cy="159766"/>
          </a:xfrm>
          <a:custGeom>
            <a:avLst/>
            <a:gdLst>
              <a:gd name="connsiteX0" fmla="*/ 92075 w 98425"/>
              <a:gd name="connsiteY0" fmla="*/ 153416 h 159766"/>
              <a:gd name="connsiteX1" fmla="*/ 49276 w 98425"/>
              <a:gd name="connsiteY1" fmla="*/ 131953 h 159766"/>
              <a:gd name="connsiteX2" fmla="*/ 49276 w 98425"/>
              <a:gd name="connsiteY2" fmla="*/ 101346 h 159766"/>
              <a:gd name="connsiteX3" fmla="*/ 6350 w 98425"/>
              <a:gd name="connsiteY3" fmla="*/ 79883 h 159766"/>
              <a:gd name="connsiteX4" fmla="*/ 49276 w 98425"/>
              <a:gd name="connsiteY4" fmla="*/ 58420 h 159766"/>
              <a:gd name="connsiteX5" fmla="*/ 49276 w 98425"/>
              <a:gd name="connsiteY5" fmla="*/ 27813 h 159766"/>
              <a:gd name="connsiteX6" fmla="*/ 92075 w 98425"/>
              <a:gd name="connsiteY6" fmla="*/ 6350 h 159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66">
                <a:moveTo>
                  <a:pt x="92075" y="153416"/>
                </a:moveTo>
                <a:cubicBezTo>
                  <a:pt x="68452" y="153416"/>
                  <a:pt x="49276" y="143891"/>
                  <a:pt x="49276" y="131953"/>
                </a:cubicBezTo>
                <a:lnTo>
                  <a:pt x="49276" y="101346"/>
                </a:lnTo>
                <a:cubicBezTo>
                  <a:pt x="49276" y="89535"/>
                  <a:pt x="30098" y="79883"/>
                  <a:pt x="6350" y="79883"/>
                </a:cubicBezTo>
                <a:cubicBezTo>
                  <a:pt x="30098" y="79883"/>
                  <a:pt x="49276" y="70358"/>
                  <a:pt x="49276" y="58420"/>
                </a:cubicBezTo>
                <a:lnTo>
                  <a:pt x="49276" y="27813"/>
                </a:lnTo>
                <a:cubicBezTo>
                  <a:pt x="49276" y="16002"/>
                  <a:pt x="68452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495425" y="5655564"/>
            <a:ext cx="98425" cy="159727"/>
          </a:xfrm>
          <a:custGeom>
            <a:avLst/>
            <a:gdLst>
              <a:gd name="connsiteX0" fmla="*/ 92075 w 98425"/>
              <a:gd name="connsiteY0" fmla="*/ 153377 h 159727"/>
              <a:gd name="connsiteX1" fmla="*/ 49148 w 98425"/>
              <a:gd name="connsiteY1" fmla="*/ 131952 h 159727"/>
              <a:gd name="connsiteX2" fmla="*/ 49148 w 98425"/>
              <a:gd name="connsiteY2" fmla="*/ 101282 h 159727"/>
              <a:gd name="connsiteX3" fmla="*/ 6350 w 98425"/>
              <a:gd name="connsiteY3" fmla="*/ 79844 h 159727"/>
              <a:gd name="connsiteX4" fmla="*/ 49148 w 98425"/>
              <a:gd name="connsiteY4" fmla="*/ 58420 h 159727"/>
              <a:gd name="connsiteX5" fmla="*/ 49148 w 98425"/>
              <a:gd name="connsiteY5" fmla="*/ 27813 h 159727"/>
              <a:gd name="connsiteX6" fmla="*/ 92075 w 98425"/>
              <a:gd name="connsiteY6" fmla="*/ 6350 h 15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8425" h="159727">
                <a:moveTo>
                  <a:pt x="92075" y="153377"/>
                </a:moveTo>
                <a:cubicBezTo>
                  <a:pt x="68326" y="153377"/>
                  <a:pt x="49148" y="143789"/>
                  <a:pt x="49148" y="131952"/>
                </a:cubicBezTo>
                <a:lnTo>
                  <a:pt x="49148" y="101282"/>
                </a:lnTo>
                <a:cubicBezTo>
                  <a:pt x="49148" y="89446"/>
                  <a:pt x="29972" y="79844"/>
                  <a:pt x="6350" y="79844"/>
                </a:cubicBezTo>
                <a:cubicBezTo>
                  <a:pt x="29972" y="79844"/>
                  <a:pt x="49148" y="70256"/>
                  <a:pt x="49148" y="58420"/>
                </a:cubicBezTo>
                <a:lnTo>
                  <a:pt x="49148" y="27813"/>
                </a:lnTo>
                <a:cubicBezTo>
                  <a:pt x="49148" y="15875"/>
                  <a:pt x="68326" y="6350"/>
                  <a:pt x="92075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589404" y="5659754"/>
            <a:ext cx="2968879" cy="22225"/>
          </a:xfrm>
          <a:custGeom>
            <a:avLst/>
            <a:gdLst>
              <a:gd name="connsiteX0" fmla="*/ 6350 w 2968879"/>
              <a:gd name="connsiteY0" fmla="*/ 6350 h 22225"/>
              <a:gd name="connsiteX1" fmla="*/ 2962529 w 2968879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879" h="22225">
                <a:moveTo>
                  <a:pt x="6350" y="6350"/>
                </a:moveTo>
                <a:lnTo>
                  <a:pt x="296252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81023" y="5802693"/>
            <a:ext cx="2968751" cy="22225"/>
          </a:xfrm>
          <a:custGeom>
            <a:avLst/>
            <a:gdLst>
              <a:gd name="connsiteX0" fmla="*/ 6350 w 2968751"/>
              <a:gd name="connsiteY0" fmla="*/ 6350 h 22225"/>
              <a:gd name="connsiteX1" fmla="*/ 2962401 w 2968751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8751" h="22225">
                <a:moveTo>
                  <a:pt x="6350" y="6350"/>
                </a:moveTo>
                <a:lnTo>
                  <a:pt x="2962401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81100"/>
            <a:ext cx="7086600" cy="53340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1955800" y="14732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56500" y="1473200"/>
            <a:ext cx="139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413000" y="4762500"/>
            <a:ext cx="850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368800" y="1663700"/>
            <a:ext cx="8128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79400" algn="l"/>
              </a:tabLst>
            </a:pPr>
            <a:r>
              <a:rPr lang="en-US" altLang="zh-CN" sz="159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预约冲突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7988300" y="49149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推迟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79996" y="1955800"/>
            <a:ext cx="4699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08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SIFS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0800" algn="l"/>
                <a:tab pos="76200" algn="l"/>
              </a:tabLst>
            </a:pPr>
            <a:r>
              <a:rPr lang="en-US" altLang="zh-CN" sz="18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</a:t>
            </a:r>
          </a:p>
        </p:txBody>
      </p:sp>
    </p:spTree>
    <p:extLst>
      <p:ext uri="{BB962C8B-B14F-4D97-AF65-F5344CB8AC3E}">
        <p14:creationId xmlns:p14="http://schemas.microsoft.com/office/powerpoint/2010/main" val="345201779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IEEE 802.11 MAC</a:t>
            </a:r>
            <a:r>
              <a:rPr lang="zh-CN" altLang="en-US" dirty="0" smtClean="0"/>
              <a:t>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152</a:t>
            </a:fld>
            <a:endParaRPr lang="en-US" altLang="zh-CN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57729"/>
          </a:xfrm>
          <a:prstGeom prst="rect">
            <a:avLst/>
          </a:prstGeom>
        </p:spPr>
      </p:pic>
      <p:sp>
        <p:nvSpPr>
          <p:cNvPr id="49" name="TextBox 1"/>
          <p:cNvSpPr txBox="1"/>
          <p:nvPr/>
        </p:nvSpPr>
        <p:spPr>
          <a:xfrm>
            <a:off x="584200" y="27432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371600" y="2857500"/>
            <a:ext cx="80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duration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638800" y="2743200"/>
            <a:ext cx="774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30200" algn="l"/>
              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222500" y="2743200"/>
            <a:ext cx="2418996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30200" algn="l"/>
              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address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endParaRPr lang="en-US" altLang="zh-CN" sz="1598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692900" y="2857500"/>
            <a:ext cx="749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payload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7950200" y="2857500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906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7526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667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429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42672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1054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59944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6629400" y="2387600"/>
            <a:ext cx="927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2312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8128000" y="2387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4775200" y="2743200"/>
            <a:ext cx="685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1598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seq</a:t>
            </a:r>
          </a:p>
          <a:p>
            <a:pPr>
              <a:lnSpc>
                <a:spcPts val="1900"/>
              </a:lnSpc>
              <a:tabLst>
                <a:tab pos="1778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177800" y="2349500"/>
            <a:ext cx="508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字节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1701800" y="4533900"/>
            <a:ext cx="444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2552700" y="4533900"/>
            <a:ext cx="787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Subtype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3695700" y="4419600"/>
            <a:ext cx="266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AP</a:t>
            </a:r>
          </a:p>
        </p:txBody>
      </p:sp>
      <p:sp>
        <p:nvSpPr>
          <p:cNvPr id="69" name="TextBox 1"/>
          <p:cNvSpPr txBox="1"/>
          <p:nvPr/>
        </p:nvSpPr>
        <p:spPr>
          <a:xfrm>
            <a:off x="4267200" y="4419600"/>
            <a:ext cx="1143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frag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7708900" y="4533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WEP</a:t>
            </a:r>
          </a:p>
        </p:txBody>
      </p:sp>
      <p:sp>
        <p:nvSpPr>
          <p:cNvPr id="71" name="TextBox 1"/>
          <p:cNvSpPr txBox="1"/>
          <p:nvPr/>
        </p:nvSpPr>
        <p:spPr>
          <a:xfrm>
            <a:off x="6261100" y="4419600"/>
            <a:ext cx="1231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mgt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5626100" y="4533900"/>
            <a:ext cx="508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Retry</a:t>
            </a:r>
          </a:p>
        </p:txBody>
      </p:sp>
      <p:sp>
        <p:nvSpPr>
          <p:cNvPr id="73" name="TextBox 1"/>
          <p:cNvSpPr txBox="1"/>
          <p:nvPr/>
        </p:nvSpPr>
        <p:spPr>
          <a:xfrm>
            <a:off x="8382000" y="4533900"/>
            <a:ext cx="48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Rsvd</a:t>
            </a:r>
          </a:p>
        </p:txBody>
      </p:sp>
      <p:sp>
        <p:nvSpPr>
          <p:cNvPr id="74" name="TextBox 1"/>
          <p:cNvSpPr txBox="1"/>
          <p:nvPr/>
        </p:nvSpPr>
        <p:spPr>
          <a:xfrm>
            <a:off x="520700" y="4419600"/>
            <a:ext cx="812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50800" algn="l"/>
              </a:tabLst>
            </a:pP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version</a:t>
            </a:r>
          </a:p>
        </p:txBody>
      </p:sp>
      <p:sp>
        <p:nvSpPr>
          <p:cNvPr id="75" name="TextBox 1"/>
          <p:cNvSpPr txBox="1"/>
          <p:nvPr/>
        </p:nvSpPr>
        <p:spPr>
          <a:xfrm>
            <a:off x="965200" y="40767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6" name="TextBox 1"/>
          <p:cNvSpPr txBox="1"/>
          <p:nvPr/>
        </p:nvSpPr>
        <p:spPr>
          <a:xfrm>
            <a:off x="1905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28956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78" name="TextBox 1"/>
          <p:cNvSpPr txBox="1"/>
          <p:nvPr/>
        </p:nvSpPr>
        <p:spPr>
          <a:xfrm>
            <a:off x="3810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79" name="TextBox 1"/>
          <p:cNvSpPr txBox="1"/>
          <p:nvPr/>
        </p:nvSpPr>
        <p:spPr>
          <a:xfrm>
            <a:off x="44196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5105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1" name="TextBox 1"/>
          <p:cNvSpPr txBox="1"/>
          <p:nvPr/>
        </p:nvSpPr>
        <p:spPr>
          <a:xfrm>
            <a:off x="7239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2" name="TextBox 1"/>
          <p:cNvSpPr txBox="1"/>
          <p:nvPr/>
        </p:nvSpPr>
        <p:spPr>
          <a:xfrm>
            <a:off x="79248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3" name="TextBox 1"/>
          <p:cNvSpPr txBox="1"/>
          <p:nvPr/>
        </p:nvSpPr>
        <p:spPr>
          <a:xfrm>
            <a:off x="8534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4" name="TextBox 1"/>
          <p:cNvSpPr txBox="1"/>
          <p:nvPr/>
        </p:nvSpPr>
        <p:spPr>
          <a:xfrm>
            <a:off x="58674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5" name="TextBox 1"/>
          <p:cNvSpPr txBox="1"/>
          <p:nvPr/>
        </p:nvSpPr>
        <p:spPr>
          <a:xfrm>
            <a:off x="6477000" y="41148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6" name="TextBox 1"/>
          <p:cNvSpPr txBox="1"/>
          <p:nvPr/>
        </p:nvSpPr>
        <p:spPr>
          <a:xfrm>
            <a:off x="203200" y="4025900"/>
            <a:ext cx="25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2159000" y="1498600"/>
            <a:ext cx="264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预约传输上时间(RTS/CTS)</a:t>
            </a:r>
          </a:p>
        </p:txBody>
      </p:sp>
      <p:sp>
        <p:nvSpPr>
          <p:cNvPr id="88" name="TextBox 1"/>
          <p:cNvSpPr txBox="1"/>
          <p:nvPr/>
        </p:nvSpPr>
        <p:spPr>
          <a:xfrm>
            <a:off x="5892800" y="1384300"/>
            <a:ext cx="977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帧序号</a:t>
            </a:r>
          </a:p>
          <a:p>
            <a:pPr>
              <a:lnSpc>
                <a:spcPts val="22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(for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RDT)</a:t>
            </a:r>
          </a:p>
        </p:txBody>
      </p:sp>
      <p:sp>
        <p:nvSpPr>
          <p:cNvPr id="89" name="TextBox 1"/>
          <p:cNvSpPr txBox="1"/>
          <p:nvPr/>
        </p:nvSpPr>
        <p:spPr>
          <a:xfrm>
            <a:off x="2273300" y="5676900"/>
            <a:ext cx="26670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帧类</a:t>
            </a:r>
            <a:r>
              <a:rPr lang="en-US" altLang="zh-CN" sz="2004" dirty="0" smtClean="0">
                <a:solidFill>
                  <a:srgbClr val="163794"/>
                </a:solidFill>
                <a:latin typeface="MS PGothic" pitchFamily="18" charset="0"/>
                <a:cs typeface="MS PGothic" pitchFamily="18" charset="0"/>
              </a:rPr>
              <a:t>型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(RTS,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CTS,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ACK,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data)</a:t>
            </a:r>
          </a:p>
        </p:txBody>
      </p:sp>
    </p:spTree>
    <p:extLst>
      <p:ext uri="{BB962C8B-B14F-4D97-AF65-F5344CB8AC3E}">
        <p14:creationId xmlns:p14="http://schemas.microsoft.com/office/powerpoint/2010/main" val="5782816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 smtClean="0"/>
              <a:t>数据帧地址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153</a:t>
            </a:fld>
            <a:endParaRPr lang="en-US" altLang="zh-CN"/>
          </a:p>
        </p:txBody>
      </p:sp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755573" y="3284982"/>
          <a:ext cx="7612074" cy="2096261"/>
        </p:xfrm>
        <a:graphic>
          <a:graphicData uri="http://schemas.openxmlformats.org/drawingml/2006/table">
            <a:tbl>
              <a:tblPr/>
              <a:tblGrid>
                <a:gridCol w="1368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2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40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605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9611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去往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(ToAP)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163794"/>
                      </a:solidFill>
                      <a:prstDash val="soli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mpd="sng">
                      <a:solidFill>
                        <a:srgbClr val="163794"/>
                      </a:solidFill>
                      <a:prstDash val="soli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来自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(FromAP)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163794"/>
                      </a:solidFill>
                      <a:prstDash val="solid"/>
                    </a:lnR>
                    <a:lnT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目的地址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源地址</a:t>
                      </a:r>
                      <a:endParaRPr lang="zh-CN" altLang="en-US" sz="2402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mpd="sng">
                      <a:solidFill>
                        <a:srgbClr val="163794"/>
                      </a:solidFill>
                      <a:prstDash val="soli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AP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地址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源地址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黑体" pitchFamily="18" charset="0"/>
                          <a:cs typeface="黑体" pitchFamily="18" charset="0"/>
                        </a:rPr>
                        <a:t>目的地址</a:t>
                      </a:r>
                      <a:endParaRPr lang="zh-CN" altLang="en-US" sz="2400" dirty="0" smtClean="0">
                        <a:solidFill>
                          <a:srgbClr val="000000"/>
                        </a:solidFill>
                        <a:latin typeface="黑体" pitchFamily="18" charset="0"/>
                        <a:cs typeface="黑体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" cap="flat" cmpd="sng" algn="ctr">
                      <a:solidFill>
                        <a:srgbClr val="163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546100" y="538877"/>
            <a:ext cx="5378845" cy="25853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2827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1282700" algn="l"/>
              </a:tabLst>
            </a:pPr>
            <a:r>
              <a:rPr lang="en-US" altLang="zh-CN" sz="32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802.11数据帧有4个地址字段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2827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用于自组网络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2827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地址1~地址3：</a:t>
            </a:r>
          </a:p>
        </p:txBody>
      </p:sp>
    </p:spTree>
    <p:extLst>
      <p:ext uri="{BB962C8B-B14F-4D97-AF65-F5344CB8AC3E}">
        <p14:creationId xmlns:p14="http://schemas.microsoft.com/office/powerpoint/2010/main" val="39911610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IEEE 802.11 </a:t>
            </a:r>
            <a:r>
              <a:rPr lang="zh-CN" altLang="en-US" dirty="0"/>
              <a:t>数据帧地址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154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327009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863600" y="2514600"/>
            <a:ext cx="1320800" cy="300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H1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952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5702300"/>
            <a:ext cx="774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79700" y="5689600"/>
            <a:ext cx="774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165600" y="5702300"/>
            <a:ext cx="914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51100" y="2438400"/>
            <a:ext cx="3390900" cy="314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路由器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dirty="0" smtClean="0"/>
              <a:t>			</a:t>
            </a: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目的地址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082800" algn="l"/>
                <a:tab pos="2311400" algn="l"/>
                <a:tab pos="2387600" algn="l"/>
                <a:tab pos="2451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108700" y="2286000"/>
            <a:ext cx="19939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源地址</a:t>
            </a:r>
          </a:p>
          <a:p>
            <a:pPr>
              <a:lnSpc>
                <a:spcPts val="2000"/>
              </a:lnSpc>
              <a:tabLst>
                <a:tab pos="406400" algn="l"/>
                <a:tab pos="609600" algn="l"/>
                <a:tab pos="12065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802.</a:t>
            </a:r>
            <a:r>
              <a:rPr lang="en-US" altLang="zh-CN" sz="1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6754213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波分多路复用</a:t>
            </a:r>
            <a:r>
              <a:rPr lang="en-US" altLang="zh-CN" dirty="0"/>
              <a:t>WDM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16</a:t>
            </a:fld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1"/>
            <a:ext cx="9144000" cy="5334000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>
            <a:off x="6908800" y="2923401"/>
            <a:ext cx="9698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661400" y="2890609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661400" y="3322409"/>
            <a:ext cx="139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66700" y="2928709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104900" y="2928709"/>
            <a:ext cx="9698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266700" y="3276600"/>
            <a:ext cx="139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441700" y="2192109"/>
            <a:ext cx="1371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Symbol" pitchFamily="18" charset="0"/>
                <a:cs typeface="Symbol" pitchFamily="18" charset="0"/>
              </a:rPr>
              <a:t>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2.5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Gb/s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1310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104900" y="3276600"/>
            <a:ext cx="1418658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1551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1552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1553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复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1554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1555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器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1556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1557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489700" y="3322409"/>
            <a:ext cx="1441100" cy="23673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dirty="0" smtClean="0"/>
              <a:t> </a:t>
            </a:r>
            <a:r>
              <a:rPr lang="en-US" altLang="zh-CN" sz="2004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</a:t>
            </a:r>
            <a:r>
              <a:rPr lang="en-US" altLang="zh-CN" dirty="0" smtClean="0"/>
              <a:t> </a:t>
            </a:r>
            <a:r>
              <a:rPr lang="en-US" altLang="zh-CN" sz="2004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900"/>
              </a:lnSpc>
              <a:tabLst>
                <a:tab pos="419100" algn="l"/>
              </a:tabLst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600"/>
              </a:lnSpc>
              <a:tabLst>
                <a:tab pos="4191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器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1555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1556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  <a:p>
            <a:pPr>
              <a:lnSpc>
                <a:spcPts val="2700"/>
              </a:lnSpc>
              <a:tabLst>
                <a:tab pos="419100" algn="l"/>
              </a:tabLst>
            </a:pPr>
            <a:r>
              <a:rPr lang="en-US" altLang="zh-CN" dirty="0"/>
              <a:t>	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1557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nm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673600" y="3563709"/>
            <a:ext cx="660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EDFA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390900" y="3512909"/>
            <a:ext cx="9779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Gb/s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</a:tabLst>
            </a:pP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120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km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330200" y="2230209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光调制器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429500" y="2230209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光解调器</a:t>
            </a:r>
          </a:p>
        </p:txBody>
      </p:sp>
    </p:spTree>
    <p:extLst>
      <p:ext uri="{BB962C8B-B14F-4D97-AF65-F5344CB8AC3E}">
        <p14:creationId xmlns:p14="http://schemas.microsoft.com/office/powerpoint/2010/main" val="18475488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码分</a:t>
            </a:r>
            <a:r>
              <a:rPr lang="zh-CN" altLang="en-US" dirty="0" smtClean="0"/>
              <a:t>多路复用</a:t>
            </a:r>
            <a:r>
              <a:rPr lang="en-US" altLang="zh-CN" dirty="0" smtClean="0"/>
              <a:t>CDM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17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810169" y="5930863"/>
            <a:ext cx="232062" cy="25272"/>
          </a:xfrm>
          <a:custGeom>
            <a:avLst/>
            <a:gdLst>
              <a:gd name="connsiteX0" fmla="*/ 6350 w 232062"/>
              <a:gd name="connsiteY0" fmla="*/ 6350 h 25272"/>
              <a:gd name="connsiteX1" fmla="*/ 225712 w 232062"/>
              <a:gd name="connsiteY1" fmla="*/ 6350 h 25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2062" h="25272">
                <a:moveTo>
                  <a:pt x="6350" y="6350"/>
                </a:moveTo>
                <a:lnTo>
                  <a:pt x="22571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471943" y="5931256"/>
            <a:ext cx="231979" cy="25269"/>
          </a:xfrm>
          <a:custGeom>
            <a:avLst/>
            <a:gdLst>
              <a:gd name="connsiteX0" fmla="*/ 6350 w 231979"/>
              <a:gd name="connsiteY0" fmla="*/ 6350 h 25269"/>
              <a:gd name="connsiteX1" fmla="*/ 225629 w 231979"/>
              <a:gd name="connsiteY1" fmla="*/ 6350 h 25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1979" h="25269">
                <a:moveTo>
                  <a:pt x="6350" y="6350"/>
                </a:moveTo>
                <a:lnTo>
                  <a:pt x="22562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3479080" y="5564303"/>
            <a:ext cx="495328" cy="3674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8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8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03477" y="5569070"/>
            <a:ext cx="49532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079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2300" y="579184"/>
            <a:ext cx="8154476" cy="49834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广泛应用于无线链路共享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(如蜂窝网,卫星通信等)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2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户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配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唯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i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片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序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列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(chipping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sequence)，其中“0”用“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”表示、“1”用“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”表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示，例如：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站的码片序列：(–1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各用户使用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相同频率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载波，利用各自码片序列编码数据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5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29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编码信号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(原始数据)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×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(码片序列)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如发送比特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1（+1），则发送自己的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码片序列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如发送比特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0（-1），则发送该码片序列的</a:t>
            </a:r>
            <a:r>
              <a:rPr lang="en-US" altLang="zh-CN" sz="2004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码片序列的反码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9685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各用户码片序列相互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正交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(orthogonal)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28800" y="56769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08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81762" y="5952912"/>
            <a:ext cx="574056" cy="43088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08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8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  <a:r>
              <a:rPr lang="en-US" altLang="zh-CN" sz="208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8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83100" y="56769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207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203477" y="5979094"/>
            <a:ext cx="49532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079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79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</a:t>
            </a:r>
            <a:r>
              <a:rPr lang="en-US" altLang="zh-CN" sz="20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7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986970" y="5565988"/>
            <a:ext cx="330488" cy="86690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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2500"/>
              </a:lnSpc>
              <a:tabLst/>
            </a:pP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5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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86970" y="5816715"/>
            <a:ext cx="1605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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641104" y="5556488"/>
            <a:ext cx="464871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-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1,</a:t>
            </a: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2500"/>
              </a:lnSpc>
              <a:tabLst/>
            </a:pPr>
            <a:endParaRPr lang="en-US" altLang="zh-CN" sz="2020" dirty="0">
              <a:solidFill>
                <a:srgbClr val="000000"/>
              </a:solidFill>
              <a:latin typeface="Symbol" pitchFamily="18" charset="0"/>
              <a:cs typeface="Symbol" pitchFamily="18" charset="0"/>
            </a:endParaRPr>
          </a:p>
          <a:p>
            <a:pPr>
              <a:lnSpc>
                <a:spcPts val="15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</a:t>
            </a:r>
            <a:r>
              <a:rPr lang="en-US" altLang="zh-CN" sz="202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0,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42223" y="5796165"/>
            <a:ext cx="1605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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096922" y="5763116"/>
            <a:ext cx="9471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4764806" y="5782144"/>
            <a:ext cx="947182" cy="40523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020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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20" b="1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166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20" dirty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202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02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5138982" y="5803567"/>
            <a:ext cx="195018" cy="45719"/>
          </a:xfrm>
          <a:custGeom>
            <a:avLst/>
            <a:gdLst>
              <a:gd name="connsiteX0" fmla="*/ 6350 w 227273"/>
              <a:gd name="connsiteY0" fmla="*/ 6350 h 24957"/>
              <a:gd name="connsiteX1" fmla="*/ 220923 w 227273"/>
              <a:gd name="connsiteY1" fmla="*/ 6350 h 24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7273" h="24957">
                <a:moveTo>
                  <a:pt x="6350" y="6350"/>
                </a:moveTo>
                <a:lnTo>
                  <a:pt x="2209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8885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2C118-36E9-4202-BEE7-7A92D8427713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A8D2E8-8EFF-400F-94C4-6E39FBD8F169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动态信道分配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所有</a:t>
            </a:r>
            <a:r>
              <a:rPr lang="zh-CN" altLang="en-US" dirty="0" smtClean="0">
                <a:ea typeface="宋体" pitchFamily="2" charset="-122"/>
              </a:rPr>
              <a:t>的动态信道分配方案都是以下面</a:t>
            </a:r>
            <a:r>
              <a:rPr lang="en-US" altLang="zh-CN" dirty="0" smtClean="0">
                <a:ea typeface="宋体" pitchFamily="2" charset="-122"/>
              </a:rPr>
              <a:t>5</a:t>
            </a:r>
            <a:r>
              <a:rPr lang="zh-CN" altLang="en-US" dirty="0" smtClean="0">
                <a:ea typeface="宋体" pitchFamily="2" charset="-122"/>
              </a:rPr>
              <a:t>个关键假设为基础的：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宋体" pitchFamily="2" charset="-122"/>
              </a:rPr>
              <a:t>站模型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单信道假设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冲突</a:t>
            </a:r>
            <a:r>
              <a:rPr lang="en-US" altLang="zh-CN" dirty="0" smtClean="0">
                <a:ea typeface="宋体" pitchFamily="2" charset="-122"/>
              </a:rPr>
              <a:t>(Collision)</a:t>
            </a:r>
            <a:r>
              <a:rPr lang="zh-CN" altLang="en-US" dirty="0" smtClean="0">
                <a:ea typeface="宋体" pitchFamily="2" charset="-122"/>
              </a:rPr>
              <a:t>假设</a:t>
            </a:r>
            <a:endParaRPr lang="en-US" altLang="zh-CN" dirty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zh-CN" altLang="en-US" dirty="0" smtClean="0">
                <a:ea typeface="宋体" pitchFamily="2" charset="-122"/>
              </a:rPr>
              <a:t>连续时间</a:t>
            </a:r>
            <a:r>
              <a:rPr lang="en-US" altLang="zh-CN" dirty="0" smtClean="0">
                <a:ea typeface="宋体" pitchFamily="2" charset="-122"/>
              </a:rPr>
              <a:t>; </a:t>
            </a:r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b) </a:t>
            </a:r>
            <a:r>
              <a:rPr lang="zh-CN" altLang="en-US" dirty="0" smtClean="0">
                <a:ea typeface="宋体" pitchFamily="2" charset="-122"/>
              </a:rPr>
              <a:t>时隙（</a:t>
            </a:r>
            <a:r>
              <a:rPr lang="en-US" altLang="zh-CN" dirty="0" smtClean="0">
                <a:ea typeface="宋体" pitchFamily="2" charset="-122"/>
              </a:rPr>
              <a:t>Slotted Time</a:t>
            </a:r>
            <a:r>
              <a:rPr lang="zh-CN" altLang="en-US" dirty="0" smtClean="0">
                <a:ea typeface="宋体" pitchFamily="2" charset="-122"/>
              </a:rPr>
              <a:t>）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ea typeface="宋体" pitchFamily="2" charset="-122"/>
              </a:rPr>
              <a:t>(a) </a:t>
            </a:r>
            <a:r>
              <a:rPr lang="zh-CN" altLang="en-US" dirty="0" smtClean="0">
                <a:ea typeface="宋体" pitchFamily="2" charset="-122"/>
              </a:rPr>
              <a:t>载波监听</a:t>
            </a:r>
            <a:r>
              <a:rPr lang="en-US" altLang="zh-CN" dirty="0" smtClean="0">
                <a:ea typeface="宋体" pitchFamily="2" charset="-122"/>
              </a:rPr>
              <a:t>(Carrier Sense);</a:t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(b) </a:t>
            </a:r>
            <a:r>
              <a:rPr lang="zh-CN" altLang="en-US" dirty="0" smtClean="0">
                <a:ea typeface="宋体" pitchFamily="2" charset="-122"/>
              </a:rPr>
              <a:t>无载波监听</a:t>
            </a: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8B254-1FA4-4D25-9F10-A33597DDAA1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2B7640-C58D-4DDB-8A7E-B9200A63F732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站模型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模型是由</a:t>
            </a:r>
            <a:r>
              <a:rPr lang="en-US" altLang="zh-CN" dirty="0" smtClean="0">
                <a:ea typeface="宋体" pitchFamily="2" charset="-122"/>
              </a:rPr>
              <a:t>N</a:t>
            </a:r>
            <a:r>
              <a:rPr lang="zh-CN" altLang="en-US" dirty="0" smtClean="0">
                <a:ea typeface="宋体" pitchFamily="2" charset="-122"/>
              </a:rPr>
              <a:t>个独立的站组成（例如，计算机，手机或者其他的个人通信设备）；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每个站都有一个程序或者用户生成传输帧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在</a:t>
            </a:r>
            <a:r>
              <a:rPr lang="en-US" altLang="zh-CN" dirty="0" err="1" smtClean="0">
                <a:ea typeface="宋体" pitchFamily="2" charset="-122"/>
              </a:rPr>
              <a:t>Δt</a:t>
            </a:r>
            <a:r>
              <a:rPr lang="zh-CN" altLang="en-US" dirty="0" smtClean="0">
                <a:ea typeface="宋体" pitchFamily="2" charset="-122"/>
              </a:rPr>
              <a:t>的时间间隔内生成一个帧的概率是</a:t>
            </a:r>
            <a:r>
              <a:rPr lang="en-US" altLang="zh-CN" dirty="0" err="1" smtClean="0">
                <a:ea typeface="宋体" pitchFamily="2" charset="-122"/>
              </a:rPr>
              <a:t>λ.Δt</a:t>
            </a:r>
            <a:r>
              <a:rPr lang="zh-CN" altLang="en-US" dirty="0" smtClean="0">
                <a:ea typeface="宋体" pitchFamily="2" charset="-122"/>
              </a:rPr>
              <a:t>，其中，</a:t>
            </a:r>
            <a:r>
              <a:rPr lang="en-US" altLang="zh-CN" dirty="0">
                <a:ea typeface="宋体" pitchFamily="2" charset="-122"/>
              </a:rPr>
              <a:t> λ </a:t>
            </a:r>
            <a:r>
              <a:rPr lang="zh-CN" altLang="en-US" dirty="0" smtClean="0">
                <a:ea typeface="宋体" pitchFamily="2" charset="-122"/>
              </a:rPr>
              <a:t>是新帧的到达速率，是一个常数；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一旦生成一个数据帧，该站就会被阻塞，直到该数据帧传输成功。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5087-0284-4C26-AE20-AB02F9D5BA1F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5A7B74-2E68-475A-9BC4-BA0010759EA6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746500" name="Line 4"/>
          <p:cNvSpPr>
            <a:spLocks noChangeShapeType="1"/>
          </p:cNvSpPr>
          <p:nvPr/>
        </p:nvSpPr>
        <p:spPr bwMode="auto">
          <a:xfrm>
            <a:off x="2689225" y="2833688"/>
            <a:ext cx="0" cy="2036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1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3600" dirty="0" smtClean="0">
                <a:ea typeface="MS PGothic" pitchFamily="34" charset="-128"/>
              </a:rPr>
              <a:t>介质访问控制子层</a:t>
            </a:r>
            <a:endParaRPr lang="en-US" altLang="ja-JP" sz="3600" dirty="0">
              <a:ea typeface="MS PGothic" pitchFamily="34" charset="-128"/>
            </a:endParaRPr>
          </a:p>
        </p:txBody>
      </p:sp>
      <p:sp>
        <p:nvSpPr>
          <p:cNvPr id="746502" name="Rectangle 6"/>
          <p:cNvSpPr>
            <a:spLocks noChangeArrowheads="1"/>
          </p:cNvSpPr>
          <p:nvPr/>
        </p:nvSpPr>
        <p:spPr bwMode="auto">
          <a:xfrm>
            <a:off x="1273175" y="2405063"/>
            <a:ext cx="2797175" cy="7127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 smtClean="0">
                <a:latin typeface="Arial" pitchFamily="34" charset="0"/>
                <a:ea typeface="MS PGothic" pitchFamily="34" charset="-128"/>
              </a:rPr>
              <a:t>网络层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3" name="Rectangle 7"/>
          <p:cNvSpPr>
            <a:spLocks noChangeArrowheads="1"/>
          </p:cNvSpPr>
          <p:nvPr/>
        </p:nvSpPr>
        <p:spPr bwMode="auto">
          <a:xfrm>
            <a:off x="1204913" y="3525800"/>
            <a:ext cx="2797175" cy="7127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数据链路层</a:t>
            </a:r>
            <a:endParaRPr lang="en-US" altLang="ja-JP" sz="1600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746504" name="Rectangle 8"/>
          <p:cNvSpPr>
            <a:spLocks noChangeArrowheads="1"/>
          </p:cNvSpPr>
          <p:nvPr/>
        </p:nvSpPr>
        <p:spPr bwMode="auto">
          <a:xfrm>
            <a:off x="1273175" y="4657725"/>
            <a:ext cx="2797175" cy="7127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/>
            <a:r>
              <a:rPr lang="zh-CN" altLang="en-US" sz="1600" b="1" dirty="0">
                <a:latin typeface="Arial" pitchFamily="34" charset="0"/>
                <a:ea typeface="MS PGothic" pitchFamily="34" charset="-128"/>
              </a:rPr>
              <a:t>物理层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5" name="Rectangle 9"/>
          <p:cNvSpPr>
            <a:spLocks noChangeArrowheads="1"/>
          </p:cNvSpPr>
          <p:nvPr/>
        </p:nvSpPr>
        <p:spPr bwMode="auto">
          <a:xfrm>
            <a:off x="2146300" y="2471738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endParaRPr lang="ja-JP" altLang="en-US" sz="24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6" name="Line 10"/>
          <p:cNvSpPr>
            <a:spLocks noChangeShapeType="1"/>
          </p:cNvSpPr>
          <p:nvPr/>
        </p:nvSpPr>
        <p:spPr bwMode="auto">
          <a:xfrm flipH="1">
            <a:off x="1190625" y="3882193"/>
            <a:ext cx="27860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6507" name="Freeform 11"/>
          <p:cNvSpPr>
            <a:spLocks/>
          </p:cNvSpPr>
          <p:nvPr/>
        </p:nvSpPr>
        <p:spPr bwMode="auto">
          <a:xfrm>
            <a:off x="3976688" y="3536950"/>
            <a:ext cx="1263650" cy="596900"/>
          </a:xfrm>
          <a:custGeom>
            <a:avLst/>
            <a:gdLst/>
            <a:ahLst/>
            <a:cxnLst>
              <a:cxn ang="0">
                <a:pos x="795" y="0"/>
              </a:cxn>
              <a:cxn ang="0">
                <a:pos x="413" y="165"/>
              </a:cxn>
              <a:cxn ang="0">
                <a:pos x="495" y="210"/>
              </a:cxn>
              <a:cxn ang="0">
                <a:pos x="0" y="375"/>
              </a:cxn>
            </a:cxnLst>
            <a:rect l="0" t="0" r="r" b="b"/>
            <a:pathLst>
              <a:path w="796" h="376">
                <a:moveTo>
                  <a:pt x="795" y="0"/>
                </a:moveTo>
                <a:lnTo>
                  <a:pt x="413" y="165"/>
                </a:lnTo>
                <a:lnTo>
                  <a:pt x="495" y="210"/>
                </a:lnTo>
                <a:lnTo>
                  <a:pt x="0" y="37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46508" name="Rectangle 12"/>
          <p:cNvSpPr>
            <a:spLocks noChangeArrowheads="1"/>
          </p:cNvSpPr>
          <p:nvPr/>
        </p:nvSpPr>
        <p:spPr bwMode="auto">
          <a:xfrm>
            <a:off x="5265738" y="3317875"/>
            <a:ext cx="250870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CN" altLang="en-US" sz="1600" b="1" dirty="0" smtClean="0">
                <a:latin typeface="Arial" pitchFamily="34" charset="0"/>
                <a:ea typeface="MS PGothic" pitchFamily="34" charset="-128"/>
              </a:rPr>
              <a:t>介质访问控制子层（</a:t>
            </a:r>
            <a:r>
              <a:rPr lang="en-US" altLang="zh-CN" sz="1600" b="1" dirty="0" smtClean="0">
                <a:latin typeface="Arial" pitchFamily="34" charset="0"/>
                <a:ea typeface="MS PGothic" pitchFamily="34" charset="-128"/>
              </a:rPr>
              <a:t>MAC</a:t>
            </a:r>
            <a:r>
              <a:rPr lang="zh-CN" altLang="en-US" sz="1600" b="1" dirty="0" smtClean="0">
                <a:latin typeface="Arial" pitchFamily="34" charset="0"/>
                <a:ea typeface="MS PGothic" pitchFamily="34" charset="-128"/>
              </a:rPr>
              <a:t>）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46509" name="Freeform 13"/>
          <p:cNvSpPr>
            <a:spLocks/>
          </p:cNvSpPr>
          <p:nvPr/>
        </p:nvSpPr>
        <p:spPr bwMode="auto">
          <a:xfrm>
            <a:off x="4002088" y="3114675"/>
            <a:ext cx="1263650" cy="596900"/>
          </a:xfrm>
          <a:custGeom>
            <a:avLst/>
            <a:gdLst/>
            <a:ahLst/>
            <a:cxnLst>
              <a:cxn ang="0">
                <a:pos x="795" y="0"/>
              </a:cxn>
              <a:cxn ang="0">
                <a:pos x="413" y="165"/>
              </a:cxn>
              <a:cxn ang="0">
                <a:pos x="495" y="210"/>
              </a:cxn>
              <a:cxn ang="0">
                <a:pos x="0" y="375"/>
              </a:cxn>
            </a:cxnLst>
            <a:rect l="0" t="0" r="r" b="b"/>
            <a:pathLst>
              <a:path w="796" h="376">
                <a:moveTo>
                  <a:pt x="795" y="0"/>
                </a:moveTo>
                <a:lnTo>
                  <a:pt x="413" y="165"/>
                </a:lnTo>
                <a:lnTo>
                  <a:pt x="495" y="210"/>
                </a:lnTo>
                <a:lnTo>
                  <a:pt x="0" y="375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46510" name="Rectangle 14"/>
          <p:cNvSpPr>
            <a:spLocks noChangeArrowheads="1"/>
          </p:cNvSpPr>
          <p:nvPr/>
        </p:nvSpPr>
        <p:spPr bwMode="auto">
          <a:xfrm>
            <a:off x="5291138" y="2895600"/>
            <a:ext cx="243977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zh-CN" altLang="en-US" sz="1600" b="1" dirty="0" smtClean="0">
                <a:latin typeface="Arial" pitchFamily="34" charset="0"/>
                <a:ea typeface="MS PGothic" pitchFamily="34" charset="-128"/>
              </a:rPr>
              <a:t>逻辑链路控制子层（</a:t>
            </a:r>
            <a:r>
              <a:rPr lang="en-US" altLang="zh-CN" sz="1600" b="1" dirty="0" smtClean="0">
                <a:latin typeface="Arial" pitchFamily="34" charset="0"/>
                <a:ea typeface="MS PGothic" pitchFamily="34" charset="-128"/>
              </a:rPr>
              <a:t>LLC</a:t>
            </a:r>
            <a:r>
              <a:rPr lang="zh-CN" altLang="en-US" sz="1600" b="1" dirty="0" smtClean="0">
                <a:latin typeface="Arial" pitchFamily="34" charset="0"/>
                <a:ea typeface="MS PGothic" pitchFamily="34" charset="-128"/>
              </a:rPr>
              <a:t>）</a:t>
            </a:r>
            <a:endParaRPr lang="en-US" altLang="ja-JP" sz="1600" b="1" dirty="0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D7FE-C7B5-4C7D-A14D-DCC46C5FBB0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94B65-96B4-4451-BAF1-EB3151C552E5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单信道假设</a:t>
            </a:r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所有通信都用这一个信道；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所有站都可以在该信道上传输数据，也可以在该信道上接收数据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就硬件而言，所有站的能力都相同，尽管协议可能为站分配了不同的优先级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。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1068-04BF-4658-A8FC-EC5D55178F8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A70F2-1A97-4E3D-AB15-832B694159FC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冲突假设</a:t>
            </a:r>
            <a:r>
              <a:rPr lang="en-US" altLang="zh-CN" sz="3600" b="1" dirty="0" smtClean="0">
                <a:ea typeface="宋体" pitchFamily="2" charset="-122"/>
              </a:rPr>
              <a:t> 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如果两帧同时传输，就会发生冲突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所有的站都能检测到冲突的发生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zh-CN" altLang="en-US" dirty="0" smtClean="0">
                <a:ea typeface="宋体" pitchFamily="2" charset="-122"/>
              </a:rPr>
              <a:t>；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宋体" pitchFamily="2" charset="-122"/>
              </a:rPr>
              <a:t>所有冲突的帧都必须在稍后被重新传输。除了因冲突而产生错误外，不会再有其他的错误产生。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BB3C-ED30-42CA-843A-F01928D480D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CBD84B-A79D-428F-AFC1-7A25638C76E7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>
                <a:ea typeface="宋体" pitchFamily="2" charset="-122"/>
              </a:rPr>
              <a:t>时间假设</a:t>
            </a:r>
            <a:r>
              <a:rPr lang="en-US" altLang="zh-CN" sz="3600" b="1" dirty="0" smtClean="0">
                <a:ea typeface="宋体" pitchFamily="2" charset="-122"/>
              </a:rPr>
              <a:t> 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ea typeface="宋体" pitchFamily="2" charset="-122"/>
              </a:rPr>
              <a:t>连续时间。</a:t>
            </a:r>
            <a:r>
              <a:rPr lang="zh-CN" altLang="en-US" dirty="0" smtClean="0">
                <a:ea typeface="宋体" pitchFamily="2" charset="-122"/>
              </a:rPr>
              <a:t>在任何时间都可以传输帧，并未把时间分割成离散的时间间隔。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ea typeface="宋体" pitchFamily="2" charset="-122"/>
              </a:rPr>
              <a:t>时隙。</a:t>
            </a:r>
            <a:r>
              <a:rPr lang="zh-CN" altLang="en-US" dirty="0" smtClean="0">
                <a:ea typeface="宋体" pitchFamily="2" charset="-122"/>
              </a:rPr>
              <a:t>时间被分成离散的间隔（</a:t>
            </a:r>
            <a:r>
              <a:rPr lang="en-US" altLang="zh-CN" dirty="0" smtClean="0">
                <a:ea typeface="宋体" pitchFamily="2" charset="-122"/>
              </a:rPr>
              <a:t>slots</a:t>
            </a:r>
            <a:r>
              <a:rPr lang="zh-CN" altLang="en-US" dirty="0" smtClean="0">
                <a:ea typeface="宋体" pitchFamily="2" charset="-122"/>
              </a:rPr>
              <a:t>）。只能在每个时隙的起点开始传输帧。一个时隙可能包含</a:t>
            </a:r>
            <a:r>
              <a:rPr lang="en-US" altLang="zh-CN" dirty="0" smtClean="0">
                <a:ea typeface="宋体" pitchFamily="2" charset="-122"/>
              </a:rPr>
              <a:t>0</a:t>
            </a:r>
            <a:r>
              <a:rPr lang="zh-CN" altLang="en-US" dirty="0" smtClean="0">
                <a:ea typeface="宋体" pitchFamily="2" charset="-122"/>
              </a:rPr>
              <a:t>、</a:t>
            </a:r>
            <a:r>
              <a:rPr lang="en-US" altLang="zh-CN" dirty="0" smtClean="0">
                <a:ea typeface="宋体" pitchFamily="2" charset="-122"/>
              </a:rPr>
              <a:t>1</a:t>
            </a:r>
            <a:r>
              <a:rPr lang="zh-CN" altLang="en-US" dirty="0" smtClean="0">
                <a:ea typeface="宋体" pitchFamily="2" charset="-122"/>
              </a:rPr>
              <a:t>或者多个帧，分别对应空闲时隙、一次成功发送，或者一次冲突。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7476B-9889-4254-A72E-2D9017C37C8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ED16A4-76B9-47CB-A1EC-EFB868179320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载波监听假设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ea typeface="宋体" pitchFamily="2" charset="-122"/>
              </a:rPr>
              <a:t>载波监听。</a:t>
            </a:r>
            <a:r>
              <a:rPr lang="zh-CN" altLang="en-US" dirty="0" smtClean="0">
                <a:ea typeface="宋体" pitchFamily="2" charset="-122"/>
              </a:rPr>
              <a:t>有了载波监听的假设，站在使用信道之前就能知道该信道当前是否正在被使用。如果监听到信道正忙，则在信道空闲前，站不会使用该信道。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b="1" dirty="0" smtClean="0">
                <a:ea typeface="宋体" pitchFamily="2" charset="-122"/>
              </a:rPr>
              <a:t>无载波监听。</a:t>
            </a:r>
            <a:r>
              <a:rPr lang="zh-CN" altLang="en-US" dirty="0" smtClean="0">
                <a:ea typeface="宋体" pitchFamily="2" charset="-122"/>
              </a:rPr>
              <a:t>如果没有载波监听，站就无法在使用信道前侦听信道，只能盲目地传输，之后再判断该次传输是否成功。</a:t>
            </a:r>
            <a:r>
              <a:rPr lang="en-US" altLang="zh-CN" dirty="0" smtClean="0">
                <a:ea typeface="宋体" pitchFamily="2" charset="-122"/>
              </a:rPr>
              <a:t> </a:t>
            </a:r>
            <a:endParaRPr lang="en-US" altLang="zh-CN" dirty="0">
              <a:ea typeface="宋体" pitchFamily="2" charset="-122"/>
            </a:endParaRPr>
          </a:p>
          <a:p>
            <a:endParaRPr lang="en-US" altLang="zh-CN" dirty="0">
              <a:ea typeface="宋体" pitchFamily="2" charset="-122"/>
            </a:endParaRPr>
          </a:p>
          <a:p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60E6-53E7-4E0B-B52F-6B6DA1BBCD3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A3D00E-0D54-4D11-BF8A-D63CFDBF83EC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按需分配协议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根据需求为主机分配信道资源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（例如，只分配给活跃用户）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需要有度量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信道的需求的方法：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轮询（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polling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预约方案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令牌传递方案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ja-JP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oken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-p</a:t>
            </a:r>
            <a:r>
              <a:rPr lang="en-US" altLang="ja-JP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assing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A87-6D0B-4340-A002-87DBB7C6F30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0B97B7-28A0-4602-A741-C293DD6F172C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>
                <a:ea typeface="MS PGothic" pitchFamily="34" charset="-128"/>
              </a:rPr>
              <a:t>按需分配</a:t>
            </a:r>
            <a:r>
              <a:rPr lang="zh-CN" altLang="en-US" sz="3200" dirty="0" smtClean="0">
                <a:ea typeface="MS PGothic" pitchFamily="34" charset="-128"/>
              </a:rPr>
              <a:t>协议</a:t>
            </a:r>
            <a:r>
              <a:rPr lang="en-US" altLang="zh-CN" sz="3200" dirty="0" smtClean="0">
                <a:ea typeface="MS PGothic" pitchFamily="34" charset="-128"/>
              </a:rPr>
              <a:t>--</a:t>
            </a:r>
            <a:r>
              <a:rPr lang="zh-CN" altLang="en-US" sz="3200" dirty="0" smtClean="0">
                <a:ea typeface="MS PGothic" pitchFamily="34" charset="-128"/>
              </a:rPr>
              <a:t>轮询</a:t>
            </a:r>
            <a:endParaRPr lang="en-US" altLang="ja-JP" sz="3200" dirty="0">
              <a:ea typeface="MS PGothic" pitchFamily="34" charset="-128"/>
            </a:endParaRPr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中央控制器轮询每一个主机，并将信道资源分配给需要的主机</a:t>
            </a:r>
            <a:endParaRPr lang="en-US" altLang="ja-JP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利于系统的特性如下</a:t>
            </a:r>
            <a:r>
              <a:rPr lang="en-US" altLang="ja-JP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传播时延短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轮询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信息小</a:t>
            </a:r>
            <a:endParaRPr lang="en-US" altLang="ja-JP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网络不繁忙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令牌传递方案</a:t>
            </a:r>
            <a:endParaRPr lang="en-US" altLang="zh-CN" sz="24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令牌在环形网络中流通</a:t>
            </a:r>
            <a:endParaRPr lang="en-US" altLang="ja-JP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用户获取令牌后传输数据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稍后再令牌环网（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 Ring LAN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）中讨论该方案细节</a:t>
            </a:r>
            <a:endParaRPr lang="en-US" altLang="ja-JP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3707-A8B7-463C-A406-5B623CC5B03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0BDC4E-3589-4CC7-91B3-FB0FB5084258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 smtClean="0">
                <a:ea typeface="MS PGothic" pitchFamily="34" charset="-128"/>
              </a:rPr>
              <a:t>竞争访问协议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30480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大量主机共享单信道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主机间没有协调</a:t>
            </a:r>
            <a:endParaRPr lang="en-US" altLang="zh-CN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控制是完全分布式的</a:t>
            </a:r>
            <a:endParaRPr lang="en-US" altLang="ja-JP" dirty="0" smtClean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 smtClean="0">
                <a:ea typeface="MS PGothic" pitchFamily="34" charset="-128"/>
              </a:rPr>
              <a:t>: </a:t>
            </a:r>
            <a:r>
              <a:rPr lang="en-US" altLang="ja-JP" dirty="0">
                <a:ea typeface="MS PGothic" pitchFamily="34" charset="-128"/>
              </a:rPr>
              <a:t>ALOHA, CSMA, CSMA/CD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7BA2A-CA60-4C34-ABDA-61F075FECAAD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48F408-E397-436E-97CD-14E3FD1D92D3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 smtClean="0">
                <a:ea typeface="MS PGothic" pitchFamily="34" charset="-128"/>
              </a:rPr>
              <a:t>竞争访问</a:t>
            </a:r>
            <a:r>
              <a:rPr lang="en-US" altLang="ja-JP" sz="3200" i="1" dirty="0" smtClean="0">
                <a:ea typeface="MS PGothic" pitchFamily="34" charset="-128"/>
              </a:rPr>
              <a:t>(</a:t>
            </a:r>
            <a:r>
              <a:rPr lang="en-US" altLang="ja-JP" sz="3200" i="1" dirty="0">
                <a:ea typeface="MS PGothic" pitchFamily="34" charset="-128"/>
              </a:rPr>
              <a:t>cont’d)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优点</a:t>
            </a:r>
            <a:r>
              <a:rPr lang="en-US" altLang="ja-JP" dirty="0" smtClean="0">
                <a:latin typeface="宋体" pitchFamily="2" charset="-122"/>
                <a:ea typeface="宋体" pitchFamily="2" charset="-122"/>
              </a:rPr>
              <a:t>:</a:t>
            </a:r>
            <a:endParaRPr lang="en-US" altLang="ja-JP" dirty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时延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短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简单</a:t>
            </a:r>
            <a:r>
              <a:rPr lang="en-US" altLang="ja-JP" dirty="0" smtClean="0">
                <a:latin typeface="宋体" pitchFamily="2" charset="-122"/>
                <a:ea typeface="宋体" pitchFamily="2" charset="-122"/>
              </a:rPr>
              <a:t> (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分布式控制</a:t>
            </a:r>
            <a:r>
              <a:rPr lang="en-US" altLang="ja-JP" dirty="0" smtClean="0">
                <a:latin typeface="宋体" pitchFamily="2" charset="-122"/>
                <a:ea typeface="宋体" pitchFamily="2" charset="-122"/>
              </a:rPr>
              <a:t>)</a:t>
            </a:r>
            <a:endParaRPr lang="en-US" altLang="ja-JP" dirty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主机数量变动灵活</a:t>
            </a:r>
            <a:endParaRPr lang="en-US" altLang="ja-JP" dirty="0" smtClean="0"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itchFamily="2" charset="-122"/>
                <a:ea typeface="宋体" pitchFamily="2" charset="-122"/>
              </a:rPr>
              <a:t>公平</a:t>
            </a:r>
            <a:endParaRPr lang="en-US" altLang="ja-JP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E375-9E51-4342-9B57-2C1711AFD9E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0A2C18-4DBA-4446-A6C9-3B7C41620B62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竞争访问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缺点</a:t>
            </a:r>
            <a:r>
              <a:rPr lang="en-US" altLang="ja-JP" dirty="0" smtClean="0">
                <a:ea typeface="MS PGothic" pitchFamily="34" charset="-128"/>
              </a:rPr>
              <a:t>:</a:t>
            </a:r>
            <a:endParaRPr lang="en-US" altLang="ja-JP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存在大量主机时信道效率低</a:t>
            </a:r>
            <a:endParaRPr lang="en-US" altLang="ja-JP" dirty="0" smtClean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不利于连续数据流</a:t>
            </a:r>
            <a:r>
              <a:rPr lang="en-US" altLang="ja-JP" dirty="0" smtClean="0">
                <a:ea typeface="MS PGothic" pitchFamily="34" charset="-128"/>
              </a:rPr>
              <a:t>(</a:t>
            </a:r>
            <a:r>
              <a:rPr lang="zh-CN" altLang="en-US" dirty="0" smtClean="0">
                <a:ea typeface="MS PGothic" pitchFamily="34" charset="-128"/>
              </a:rPr>
              <a:t>例如，语音流</a:t>
            </a:r>
            <a:r>
              <a:rPr lang="en-US" altLang="ja-JP" dirty="0" smtClean="0">
                <a:ea typeface="MS PGothic" pitchFamily="34" charset="-128"/>
              </a:rPr>
              <a:t>)</a:t>
            </a:r>
            <a:endParaRPr lang="en-US" altLang="ja-JP" dirty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ea typeface="MS PGothic" pitchFamily="34" charset="-128"/>
              </a:rPr>
              <a:t>无法支持优先级通信</a:t>
            </a:r>
            <a:endParaRPr lang="en-US" altLang="zh-CN" dirty="0" smtClean="0">
              <a:ea typeface="MS PGothic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传输</a:t>
            </a:r>
            <a:r>
              <a:rPr lang="zh-CN" altLang="en-US" dirty="0" smtClean="0">
                <a:ea typeface="MS PGothic" pitchFamily="34" charset="-128"/>
              </a:rPr>
              <a:t>时延的方差高</a:t>
            </a:r>
            <a:endParaRPr lang="en-US" altLang="zh-CN" dirty="0" smtClean="0"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1026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600" dirty="0" smtClean="0">
                <a:ea typeface="宋体" pitchFamily="2" charset="-122"/>
              </a:rPr>
              <a:t>多路访问协议</a:t>
            </a:r>
            <a:endParaRPr lang="zh-CN" altLang="en-US" sz="36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99E6-D1B9-47D1-91D4-7E74AE9982D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3CEB5B-B1D7-4B89-A372-D640C113B519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74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3200" dirty="0">
                <a:ea typeface="MS PGothic" pitchFamily="34" charset="-128"/>
              </a:rPr>
              <a:t>介质访问控制子层</a:t>
            </a:r>
            <a:r>
              <a:rPr lang="en-US" altLang="ja-JP" sz="3200" i="1" dirty="0" smtClean="0">
                <a:ea typeface="MS PGothic" pitchFamily="34" charset="-128"/>
              </a:rPr>
              <a:t>(</a:t>
            </a:r>
            <a:r>
              <a:rPr lang="en-US" altLang="ja-JP" sz="3200" i="1" dirty="0">
                <a:ea typeface="MS PGothic" pitchFamily="34" charset="-128"/>
              </a:rPr>
              <a:t>cont’d)</a:t>
            </a:r>
          </a:p>
        </p:txBody>
      </p:sp>
      <p:sp>
        <p:nvSpPr>
          <p:cNvPr id="7495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848600" cy="4114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en-US" altLang="ja-JP" dirty="0" smtClean="0">
                <a:ea typeface="MS PGothic" pitchFamily="34" charset="-128"/>
              </a:rPr>
              <a:t>MAC</a:t>
            </a:r>
            <a:r>
              <a:rPr lang="zh-CN" altLang="en-US" dirty="0" smtClean="0">
                <a:ea typeface="MS PGothic" pitchFamily="34" charset="-128"/>
              </a:rPr>
              <a:t>子层在点对点链路上并不重要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en-US" altLang="ja-JP" dirty="0" smtClean="0">
                <a:ea typeface="MS PGothic" pitchFamily="34" charset="-128"/>
              </a:rPr>
              <a:t>MAC </a:t>
            </a:r>
            <a:r>
              <a:rPr lang="zh-CN" altLang="en-US" dirty="0" smtClean="0">
                <a:ea typeface="MS PGothic" pitchFamily="34" charset="-128"/>
              </a:rPr>
              <a:t>子层只用于广播信道或者共享信道网络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 smtClean="0">
                <a:ea typeface="MS PGothic" pitchFamily="34" charset="-128"/>
              </a:rPr>
              <a:t>: </a:t>
            </a:r>
            <a:r>
              <a:rPr lang="zh-CN" altLang="en-US" dirty="0" smtClean="0">
                <a:ea typeface="MS PGothic" pitchFamily="34" charset="-128"/>
              </a:rPr>
              <a:t>卫星（</a:t>
            </a:r>
            <a:r>
              <a:rPr lang="en-US" altLang="ja-JP" dirty="0" smtClean="0">
                <a:ea typeface="MS PGothic" pitchFamily="34" charset="-128"/>
              </a:rPr>
              <a:t>Satellite</a:t>
            </a:r>
            <a:r>
              <a:rPr lang="zh-CN" altLang="en-US" dirty="0" smtClean="0">
                <a:ea typeface="MS PGothic" pitchFamily="34" charset="-128"/>
              </a:rPr>
              <a:t>）</a:t>
            </a:r>
            <a:r>
              <a:rPr lang="en-US" altLang="ja-JP" dirty="0" smtClean="0">
                <a:ea typeface="MS PGothic" pitchFamily="34" charset="-128"/>
              </a:rPr>
              <a:t>, </a:t>
            </a:r>
            <a:r>
              <a:rPr lang="zh-CN" altLang="en-US" dirty="0" smtClean="0">
                <a:ea typeface="MS PGothic" pitchFamily="34" charset="-128"/>
              </a:rPr>
              <a:t>以太网（</a:t>
            </a:r>
            <a:r>
              <a:rPr lang="en-US" altLang="ja-JP" dirty="0" smtClean="0">
                <a:ea typeface="MS PGothic" pitchFamily="34" charset="-128"/>
              </a:rPr>
              <a:t>Ethernet</a:t>
            </a:r>
            <a:r>
              <a:rPr lang="zh-CN" altLang="en-US" dirty="0" smtClean="0">
                <a:ea typeface="MS PGothic" pitchFamily="34" charset="-128"/>
              </a:rPr>
              <a:t>）</a:t>
            </a:r>
            <a:r>
              <a:rPr lang="en-US" altLang="ja-JP" dirty="0" smtClean="0">
                <a:ea typeface="MS PGothic" pitchFamily="34" charset="-128"/>
              </a:rPr>
              <a:t>,</a:t>
            </a:r>
            <a:r>
              <a:rPr lang="zh-CN" altLang="en-US" dirty="0" smtClean="0">
                <a:ea typeface="MS PGothic" pitchFamily="34" charset="-128"/>
              </a:rPr>
              <a:t>蜂窝网络（</a:t>
            </a:r>
            <a:r>
              <a:rPr lang="en-US" altLang="ja-JP" dirty="0" smtClean="0">
                <a:ea typeface="MS PGothic" pitchFamily="34" charset="-128"/>
              </a:rPr>
              <a:t>Cellular</a:t>
            </a:r>
            <a:r>
              <a:rPr lang="zh-CN" altLang="en-US" dirty="0" smtClean="0">
                <a:ea typeface="MS PGothic" pitchFamily="34" charset="-128"/>
              </a:rPr>
              <a:t>）</a:t>
            </a:r>
            <a:endParaRPr lang="en-US" altLang="ja-JP" dirty="0">
              <a:ea typeface="MS PGothic" pitchFamily="34" charset="-128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BA27A-6AE9-47A3-9E9B-013906C920C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6CDE99-6EAC-4FEB-9DF1-7D4C3A943A72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75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 smtClean="0">
                <a:ea typeface="宋体" pitchFamily="2" charset="-122"/>
              </a:rPr>
              <a:t>多路访问协议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50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06400" y="1563688"/>
            <a:ext cx="8489950" cy="4975225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3200" dirty="0" smtClean="0">
                <a:ea typeface="宋体" pitchFamily="2" charset="-122"/>
              </a:rPr>
              <a:t>ALOHA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 smtClean="0">
                <a:ea typeface="宋体" pitchFamily="2" charset="-122"/>
              </a:rPr>
              <a:t>载波监听多路访问（</a:t>
            </a:r>
            <a:r>
              <a:rPr lang="en-US" altLang="zh-CN" sz="3200" dirty="0" smtClean="0">
                <a:ea typeface="宋体" pitchFamily="2" charset="-122"/>
              </a:rPr>
              <a:t>CSMA</a:t>
            </a:r>
            <a:r>
              <a:rPr lang="zh-CN" altLang="en-US" sz="3200" dirty="0" smtClean="0">
                <a:ea typeface="宋体" pitchFamily="2" charset="-122"/>
              </a:rPr>
              <a:t>）协议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 smtClean="0">
                <a:ea typeface="宋体" pitchFamily="2" charset="-122"/>
              </a:rPr>
              <a:t>无冲突（</a:t>
            </a:r>
            <a:r>
              <a:rPr lang="en-US" altLang="zh-CN" sz="3200" dirty="0" smtClean="0">
                <a:ea typeface="宋体" pitchFamily="2" charset="-122"/>
              </a:rPr>
              <a:t>Collision-Free</a:t>
            </a:r>
            <a:r>
              <a:rPr lang="zh-CN" altLang="en-US" sz="3200" dirty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 smtClean="0">
                <a:ea typeface="宋体" pitchFamily="2" charset="-122"/>
              </a:rPr>
              <a:t>有限竞争（</a:t>
            </a:r>
            <a:r>
              <a:rPr lang="en-US" altLang="zh-CN" sz="3200" dirty="0" smtClean="0">
                <a:ea typeface="宋体" pitchFamily="2" charset="-122"/>
              </a:rPr>
              <a:t>Limited-Contention</a:t>
            </a:r>
            <a:r>
              <a:rPr lang="zh-CN" altLang="en-US" sz="3200" dirty="0" smtClean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 smtClean="0">
                <a:ea typeface="宋体" pitchFamily="2" charset="-122"/>
              </a:rPr>
              <a:t>无线局域网（</a:t>
            </a:r>
            <a:r>
              <a:rPr lang="en-US" altLang="zh-CN" sz="3200" dirty="0" smtClean="0">
                <a:ea typeface="宋体" pitchFamily="2" charset="-122"/>
              </a:rPr>
              <a:t>Wireless LAN</a:t>
            </a:r>
            <a:r>
              <a:rPr lang="zh-CN" altLang="en-US" sz="3200" dirty="0" smtClean="0">
                <a:ea typeface="宋体" pitchFamily="2" charset="-122"/>
              </a:rPr>
              <a:t>）协议</a:t>
            </a:r>
            <a:endParaRPr lang="en-US" altLang="zh-CN" sz="32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85947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理想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31</a:t>
            </a:fld>
            <a:endParaRPr lang="en-US" altLang="zh-CN"/>
          </a:p>
        </p:txBody>
      </p:sp>
      <p:sp>
        <p:nvSpPr>
          <p:cNvPr id="7" name="TextBox 1"/>
          <p:cNvSpPr txBox="1"/>
          <p:nvPr/>
        </p:nvSpPr>
        <p:spPr>
          <a:xfrm>
            <a:off x="558800" y="508000"/>
            <a:ext cx="7950200" cy="596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给定：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速率为R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bps的广播信道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期望：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当只有一个结点希望传输数据时，它可以以速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R发送.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当有M个结点期望发送数据时，每个节点平均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发送数据的平均速率是R/M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完全分散控制: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无需特定结点协调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无需时钟、时隙同步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914400" algn="l"/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简单</a:t>
            </a:r>
          </a:p>
        </p:txBody>
      </p:sp>
    </p:spTree>
    <p:extLst>
      <p:ext uri="{BB962C8B-B14F-4D97-AF65-F5344CB8AC3E}">
        <p14:creationId xmlns:p14="http://schemas.microsoft.com/office/powerpoint/2010/main" val="401264790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0C3D1-1D33-45E2-AB35-9035BBA7C8D6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F06587-557A-4A39-A29C-1F4E0313ECEB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76698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noFill/>
          <a:ln/>
        </p:spPr>
        <p:txBody>
          <a:bodyPr anchor="ctr"/>
          <a:lstStyle/>
          <a:p>
            <a:r>
              <a:rPr lang="zh-CN" altLang="en-US" dirty="0">
                <a:ea typeface="宋体" pitchFamily="2" charset="-122"/>
              </a:rPr>
              <a:t>纯</a:t>
            </a:r>
            <a:r>
              <a:rPr lang="en-US" altLang="zh-CN" dirty="0" smtClean="0">
                <a:ea typeface="宋体" pitchFamily="2" charset="-122"/>
              </a:rPr>
              <a:t>ALOHA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36158"/>
            <a:ext cx="5029200" cy="27360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81800" y="5112558"/>
            <a:ext cx="914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冲突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2954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原则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：当用户有数据需要发送时就传输。当然，这样做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可能发生冲突，冲突的帧将被损坏。如果发生了冲突，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需要停止当前的传输，并等待一段随机时间，再次重新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发送。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竞争系统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：系统中多个用户共享同一信道的方法会导致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2571" y="620318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在纯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中帧的发送次序是任意的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5178-17FE-48E5-AAA8-8FB523CAEE58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31103-BAAC-40C4-93F0-72AB653646B5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纯</a:t>
            </a:r>
            <a:r>
              <a:rPr lang="en-US" altLang="zh-CN" dirty="0" smtClean="0">
                <a:ea typeface="宋体" pitchFamily="2" charset="-122"/>
              </a:rPr>
              <a:t>ALOHA</a:t>
            </a:r>
            <a:r>
              <a:rPr lang="zh-CN" altLang="en-US" dirty="0" smtClean="0">
                <a:ea typeface="宋体" pitchFamily="2" charset="-122"/>
              </a:rPr>
              <a:t>的冲突周期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770052" name="Picture 4" descr="4-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76400"/>
            <a:ext cx="7305675" cy="4046538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BFC35-427C-4432-B3C1-533309760E3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4C11D8-4586-45A1-95E2-E2AB0B00BE9F}" type="slidenum">
              <a:rPr lang="zh-CN" altLang="en-US"/>
              <a:pPr/>
              <a:t>34</a:t>
            </a:fld>
            <a:endParaRPr lang="en-US" altLang="zh-CN" dirty="0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纯</a:t>
            </a:r>
            <a:r>
              <a:rPr lang="en-US" altLang="zh-CN" sz="3600" dirty="0" smtClean="0">
                <a:ea typeface="宋体" pitchFamily="2" charset="-122"/>
              </a:rPr>
              <a:t>ALOHA</a:t>
            </a:r>
            <a:r>
              <a:rPr lang="zh-CN" altLang="en-US" sz="3600" dirty="0" smtClean="0">
                <a:ea typeface="宋体" pitchFamily="2" charset="-122"/>
              </a:rPr>
              <a:t>的吞吐量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228" y="1371600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：每“帧时”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frame</a:t>
            </a:r>
            <a:r>
              <a:rPr lang="en-US" altLang="zh-CN" sz="24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传输一个完整的帧所需时间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新帧的平均数量。泊松分布。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：每帧时的平均帧数，包括新帧和老帧。（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G≧N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k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帧的概率服从泊松分布：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baseline="-25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是一帧没有遭受冲突的概率    吞吐量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一个帧开始前后两个“帧时”时间内，如果没有发出其他帧，该帧不会遭到冲突。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一个帧没有遭到冲突的概率：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2400" dirty="0">
              <a:solidFill>
                <a:srgbClr val="6699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07518"/>
              </p:ext>
            </p:extLst>
          </p:nvPr>
        </p:nvGraphicFramePr>
        <p:xfrm>
          <a:off x="4163218" y="2971799"/>
          <a:ext cx="1475582" cy="676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07" name="Equation" r:id="rId3" imgW="914400" imgH="419040" progId="">
                  <p:embed/>
                </p:oleObj>
              </mc:Choice>
              <mc:Fallback>
                <p:oleObj name="Equation" r:id="rId3" imgW="914400" imgH="419040" progId="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218" y="2971799"/>
                        <a:ext cx="1475582" cy="6763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138602"/>
              </p:ext>
            </p:extLst>
          </p:nvPr>
        </p:nvGraphicFramePr>
        <p:xfrm>
          <a:off x="5334000" y="3657600"/>
          <a:ext cx="310712" cy="29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08" name="Equation" r:id="rId5" imgW="190440" imgH="152280" progId="">
                  <p:embed/>
                </p:oleObj>
              </mc:Choice>
              <mc:Fallback>
                <p:oleObj name="Equation" r:id="rId5" imgW="190440" imgH="15228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657600"/>
                        <a:ext cx="310712" cy="2991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589158"/>
              </p:ext>
            </p:extLst>
          </p:nvPr>
        </p:nvGraphicFramePr>
        <p:xfrm>
          <a:off x="6781800" y="3632056"/>
          <a:ext cx="1066799" cy="40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09" name="Equation" r:id="rId7" imgW="596880" imgH="228600" progId="">
                  <p:embed/>
                </p:oleObj>
              </mc:Choice>
              <mc:Fallback>
                <p:oleObj name="Equation" r:id="rId7" imgW="596880" imgH="228600" progId="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632056"/>
                        <a:ext cx="1066799" cy="408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434719"/>
              </p:ext>
            </p:extLst>
          </p:nvPr>
        </p:nvGraphicFramePr>
        <p:xfrm>
          <a:off x="5105400" y="4701570"/>
          <a:ext cx="1066800" cy="450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10" name="Equation" r:id="rId9" imgW="571320" imgH="241200" progId="">
                  <p:embed/>
                </p:oleObj>
              </mc:Choice>
              <mc:Fallback>
                <p:oleObj name="Equation" r:id="rId9" imgW="571320" imgH="241200" progId="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701570"/>
                        <a:ext cx="1066800" cy="4504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443029"/>
              </p:ext>
            </p:extLst>
          </p:nvPr>
        </p:nvGraphicFramePr>
        <p:xfrm>
          <a:off x="1270000" y="5105400"/>
          <a:ext cx="1320800" cy="379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11" name="Equation" r:id="rId11" imgW="711000" imgH="203040" progId="">
                  <p:embed/>
                </p:oleObj>
              </mc:Choice>
              <mc:Fallback>
                <p:oleObj name="Equation" r:id="rId11" imgW="711000" imgH="20304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105400"/>
                        <a:ext cx="1320800" cy="3792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AD0A-4254-4AAA-AE51-A0AEDFAEBCA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B92D5F-933E-45F6-A941-2D51C7ADFD70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7690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纯</a:t>
            </a:r>
            <a:r>
              <a:rPr lang="en-US" altLang="zh-CN" sz="3600" dirty="0">
                <a:ea typeface="宋体" pitchFamily="2" charset="-122"/>
              </a:rPr>
              <a:t>ALOHA</a:t>
            </a:r>
            <a:r>
              <a:rPr lang="zh-CN" altLang="en-US" sz="3600" dirty="0">
                <a:ea typeface="宋体" pitchFamily="2" charset="-122"/>
              </a:rPr>
              <a:t>的吞吐量</a:t>
            </a:r>
          </a:p>
        </p:txBody>
      </p:sp>
      <p:pic>
        <p:nvPicPr>
          <p:cNvPr id="769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883285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ALOHA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36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74663" y="1687712"/>
            <a:ext cx="7226337" cy="4970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P(给定结点成功发送帧)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P(该结点发送)</a:t>
            </a:r>
            <a:r>
              <a:rPr lang="en-US" altLang="zh-CN" sz="187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3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P(无其他结点在[t</a:t>
            </a:r>
            <a:r>
              <a:rPr lang="en-US" altLang="zh-CN" sz="1331" baseline="-25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3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]期间发送帧)</a:t>
            </a:r>
            <a:r>
              <a:rPr lang="en-US" altLang="zh-CN" sz="187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30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P(无其他结点在[t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133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331" baseline="-25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+2]期间发送帧)</a:t>
            </a:r>
          </a:p>
          <a:p>
            <a:pPr>
              <a:lnSpc>
                <a:spcPts val="31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7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187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N-1</a:t>
            </a:r>
            <a:endParaRPr lang="en-US" altLang="zh-CN" dirty="0" smtClean="0"/>
          </a:p>
          <a:p>
            <a:pPr>
              <a:lnSpc>
                <a:spcPts val="32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7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71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(1-p)</a:t>
            </a:r>
            <a:r>
              <a:rPr lang="en-US" altLang="zh-CN" sz="1596" b="1" baseline="30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2(N-1)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13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选取最优的p，并令n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1/(2e)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0.18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981200" algn="l"/>
                <a:tab pos="2489200" algn="l"/>
                <a:tab pos="2743200" algn="l"/>
                <a:tab pos="2997200" algn="l"/>
              </a:tabLst>
            </a:pPr>
            <a:r>
              <a:rPr lang="en-US" altLang="zh-CN" dirty="0" smtClean="0"/>
              <a:t>	</a:t>
            </a:r>
            <a:endParaRPr lang="en-US" altLang="zh-CN" sz="2795" b="1" dirty="0" smtClean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907277" y="4768850"/>
            <a:ext cx="103123" cy="107950"/>
          </a:xfrm>
          <a:custGeom>
            <a:avLst/>
            <a:gdLst>
              <a:gd name="connsiteX0" fmla="*/ 9525 w 103123"/>
              <a:gd name="connsiteY0" fmla="*/ 53975 h 107950"/>
              <a:gd name="connsiteX1" fmla="*/ 51561 w 103123"/>
              <a:gd name="connsiteY1" fmla="*/ 9525 h 107950"/>
              <a:gd name="connsiteX2" fmla="*/ 93598 w 103123"/>
              <a:gd name="connsiteY2" fmla="*/ 53975 h 107950"/>
              <a:gd name="connsiteX3" fmla="*/ 51561 w 103123"/>
              <a:gd name="connsiteY3" fmla="*/ 98425 h 107950"/>
              <a:gd name="connsiteX4" fmla="*/ 9525 w 103123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123" h="107950">
                <a:moveTo>
                  <a:pt x="9525" y="53975"/>
                </a:moveTo>
                <a:cubicBezTo>
                  <a:pt x="9525" y="29464"/>
                  <a:pt x="28320" y="9525"/>
                  <a:pt x="51561" y="9525"/>
                </a:cubicBezTo>
                <a:cubicBezTo>
                  <a:pt x="74803" y="9525"/>
                  <a:pt x="93598" y="29464"/>
                  <a:pt x="93598" y="53975"/>
                </a:cubicBezTo>
                <a:cubicBezTo>
                  <a:pt x="93598" y="78485"/>
                  <a:pt x="74803" y="98425"/>
                  <a:pt x="51561" y="98425"/>
                </a:cubicBezTo>
                <a:cubicBezTo>
                  <a:pt x="28320" y="98425"/>
                  <a:pt x="9525" y="78485"/>
                  <a:pt x="9525" y="539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6676" y="4775200"/>
            <a:ext cx="355600" cy="101600"/>
          </a:xfrm>
          <a:prstGeom prst="rect">
            <a:avLst/>
          </a:prstGeom>
          <a:noFill/>
        </p:spPr>
      </p:pic>
      <p:sp>
        <p:nvSpPr>
          <p:cNvPr id="9" name="Freeform 3"/>
          <p:cNvSpPr/>
          <p:nvPr/>
        </p:nvSpPr>
        <p:spPr>
          <a:xfrm>
            <a:off x="6831077" y="4768850"/>
            <a:ext cx="103123" cy="107950"/>
          </a:xfrm>
          <a:custGeom>
            <a:avLst/>
            <a:gdLst>
              <a:gd name="connsiteX0" fmla="*/ 9525 w 103123"/>
              <a:gd name="connsiteY0" fmla="*/ 53975 h 107950"/>
              <a:gd name="connsiteX1" fmla="*/ 51561 w 103123"/>
              <a:gd name="connsiteY1" fmla="*/ 9525 h 107950"/>
              <a:gd name="connsiteX2" fmla="*/ 93598 w 103123"/>
              <a:gd name="connsiteY2" fmla="*/ 53975 h 107950"/>
              <a:gd name="connsiteX3" fmla="*/ 51561 w 103123"/>
              <a:gd name="connsiteY3" fmla="*/ 98425 h 107950"/>
              <a:gd name="connsiteX4" fmla="*/ 9525 w 103123"/>
              <a:gd name="connsiteY4" fmla="*/ 53975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123" h="107950">
                <a:moveTo>
                  <a:pt x="9525" y="53975"/>
                </a:moveTo>
                <a:cubicBezTo>
                  <a:pt x="9525" y="29464"/>
                  <a:pt x="28320" y="9525"/>
                  <a:pt x="51561" y="9525"/>
                </a:cubicBezTo>
                <a:cubicBezTo>
                  <a:pt x="74803" y="9525"/>
                  <a:pt x="93598" y="29464"/>
                  <a:pt x="93598" y="53975"/>
                </a:cubicBezTo>
                <a:cubicBezTo>
                  <a:pt x="93598" y="78485"/>
                  <a:pt x="74803" y="98425"/>
                  <a:pt x="51561" y="98425"/>
                </a:cubicBezTo>
                <a:cubicBezTo>
                  <a:pt x="28320" y="98425"/>
                  <a:pt x="9525" y="78485"/>
                  <a:pt x="9525" y="5397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457236" y="1124143"/>
            <a:ext cx="8153363" cy="116185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31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N个结点有很多帧待传输，每个结点在每个时隙均以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	 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概率p发送数据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3913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4FAA-58A7-4E17-8C51-D03AC2C5B47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CA2B71-59BD-430D-9BA8-6AB4E1624344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时隙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dirty="0">
                <a:ea typeface="MS PGothic" pitchFamily="34" charset="-128"/>
              </a:rPr>
              <a:t>ALOHA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原则：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在一个时隙的开始发送数据。如果发生冲突，需要停止当前的传输，并在随机数量的时隙后再次重传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将易受冲突期从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2t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降为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endParaRPr lang="en-US" altLang="ja-JP" i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将最佳吞吐量提高了一倍，从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18.4%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提高到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36.8%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如何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实现？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时间被划分为多个时隙。数据包必须在一个时隙内传输完成。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时隙</a:t>
            </a:r>
            <a:r>
              <a:rPr lang="en-US" altLang="zh-CN" dirty="0" smtClean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38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22300" y="1562100"/>
            <a:ext cx="3759200" cy="401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假定：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所有帧大小相同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时间被划分为等长的时隙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(每个时隙可以传输1个帧)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结点只能在时隙开始时刻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发送帧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结点间时钟同步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如果2个或2个以上结点在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同一时隙发送帧，结点即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检测到冲突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660900" y="1524000"/>
            <a:ext cx="3834383" cy="35214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运行: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当结点有新的帧时，在下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一个时隙(slot)</a:t>
            </a:r>
            <a:r>
              <a:rPr lang="zh-CN" altLang="en-US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开始时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如果无冲突：该结点可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以在下一个时隙继续发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送新的帧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如果冲突：该结点在下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一个时隙以概率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重传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该帧，直至成功</a:t>
            </a:r>
          </a:p>
        </p:txBody>
      </p:sp>
    </p:spTree>
    <p:extLst>
      <p:ext uri="{BB962C8B-B14F-4D97-AF65-F5344CB8AC3E}">
        <p14:creationId xmlns:p14="http://schemas.microsoft.com/office/powerpoint/2010/main" val="41288364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时隙</a:t>
            </a:r>
            <a:r>
              <a:rPr lang="en-US" altLang="zh-CN" dirty="0" smtClean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39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236851" y="140976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230501" y="140341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7926" y="1412938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1576" y="1406588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754626" y="1414462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48276" y="1408112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770626" y="140976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FF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764276" y="140341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238375" y="1922462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2232025" y="1916112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240026" y="243211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233676" y="242576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27451" y="1924113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221101" y="1917763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744976" y="1925637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33CC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3738626" y="1919287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756150" y="2433637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749800" y="2427287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267450" y="2435288"/>
            <a:ext cx="449262" cy="268287"/>
          </a:xfrm>
          <a:custGeom>
            <a:avLst/>
            <a:gdLst>
              <a:gd name="connsiteX0" fmla="*/ 0 w 449262"/>
              <a:gd name="connsiteY0" fmla="*/ 268287 h 268287"/>
              <a:gd name="connsiteX1" fmla="*/ 449262 w 449262"/>
              <a:gd name="connsiteY1" fmla="*/ 268287 h 268287"/>
              <a:gd name="connsiteX2" fmla="*/ 449262 w 449262"/>
              <a:gd name="connsiteY2" fmla="*/ 0 h 268287"/>
              <a:gd name="connsiteX3" fmla="*/ 0 w 449262"/>
              <a:gd name="connsiteY3" fmla="*/ 0 h 268287"/>
              <a:gd name="connsiteX4" fmla="*/ 0 w 449262"/>
              <a:gd name="connsiteY4" fmla="*/ 268287 h 268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9262" h="268287">
                <a:moveTo>
                  <a:pt x="0" y="268287"/>
                </a:moveTo>
                <a:lnTo>
                  <a:pt x="449262" y="268287"/>
                </a:lnTo>
                <a:lnTo>
                  <a:pt x="449262" y="0"/>
                </a:lnTo>
                <a:lnTo>
                  <a:pt x="0" y="0"/>
                </a:lnTo>
                <a:lnTo>
                  <a:pt x="0" y="268287"/>
                </a:lnTo>
              </a:path>
            </a:pathLst>
          </a:custGeom>
          <a:solidFill>
            <a:srgbClr val="D600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261100" y="2428938"/>
            <a:ext cx="461962" cy="280987"/>
          </a:xfrm>
          <a:custGeom>
            <a:avLst/>
            <a:gdLst>
              <a:gd name="connsiteX0" fmla="*/ 6350 w 461962"/>
              <a:gd name="connsiteY0" fmla="*/ 274637 h 280987"/>
              <a:gd name="connsiteX1" fmla="*/ 455612 w 461962"/>
              <a:gd name="connsiteY1" fmla="*/ 274637 h 280987"/>
              <a:gd name="connsiteX2" fmla="*/ 455612 w 461962"/>
              <a:gd name="connsiteY2" fmla="*/ 6350 h 280987"/>
              <a:gd name="connsiteX3" fmla="*/ 6350 w 461962"/>
              <a:gd name="connsiteY3" fmla="*/ 6350 h 280987"/>
              <a:gd name="connsiteX4" fmla="*/ 6350 w 461962"/>
              <a:gd name="connsiteY4" fmla="*/ 274637 h 28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1962" h="280987">
                <a:moveTo>
                  <a:pt x="6350" y="274637"/>
                </a:moveTo>
                <a:lnTo>
                  <a:pt x="455612" y="274637"/>
                </a:lnTo>
                <a:lnTo>
                  <a:pt x="455612" y="6350"/>
                </a:lnTo>
                <a:lnTo>
                  <a:pt x="6350" y="6350"/>
                </a:lnTo>
                <a:lnTo>
                  <a:pt x="6350" y="2746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2208276" y="2930525"/>
            <a:ext cx="5222875" cy="22225"/>
          </a:xfrm>
          <a:custGeom>
            <a:avLst/>
            <a:gdLst>
              <a:gd name="connsiteX0" fmla="*/ 6350 w 5222875"/>
              <a:gd name="connsiteY0" fmla="*/ 6350 h 22225"/>
              <a:gd name="connsiteX1" fmla="*/ 5216525 w 5222875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22875" h="22225">
                <a:moveTo>
                  <a:pt x="6350" y="6350"/>
                </a:moveTo>
                <a:lnTo>
                  <a:pt x="521652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2208276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70827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3211576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371792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4222750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4730750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5235575" y="282740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5740400" y="2824098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6248400" y="2821051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6737350" y="2817876"/>
            <a:ext cx="38100" cy="231775"/>
          </a:xfrm>
          <a:custGeom>
            <a:avLst/>
            <a:gdLst>
              <a:gd name="connsiteX0" fmla="*/ 9525 w 38100"/>
              <a:gd name="connsiteY0" fmla="*/ 9525 h 231775"/>
              <a:gd name="connsiteX1" fmla="*/ 9525 w 38100"/>
              <a:gd name="connsiteY1" fmla="*/ 222250 h 2317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31775">
                <a:moveTo>
                  <a:pt x="9525" y="9525"/>
                </a:moveTo>
                <a:lnTo>
                  <a:pt x="9525" y="2222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965200" y="3543300"/>
            <a:ext cx="33909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优点: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单个结点活动时，可以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连续以信道全部速率传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输数据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高度分散化：只需同步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时隙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简单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927600" y="3505200"/>
            <a:ext cx="33909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缺点: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冲突，浪费时隙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空闲时隙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结点也许能以远小于分</a:t>
            </a:r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组传输时间检测到冲突</a:t>
            </a:r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时钟同步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5943600" y="14605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2400300" y="14986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3390900" y="1485900"/>
            <a:ext cx="1016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3911600" y="19812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914900" y="1511300"/>
            <a:ext cx="101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426200" y="2501900"/>
            <a:ext cx="88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460500" y="1511300"/>
            <a:ext cx="4953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40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</a:tabLst>
            </a:pPr>
            <a:r>
              <a:rPr lang="en-US" altLang="zh-CN" sz="140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362200" y="30480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3909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902200" y="3060700"/>
            <a:ext cx="177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8989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59055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388100" y="30480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2882900" y="30480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4069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410200" y="30607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538908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170E-C24E-455A-BCF2-1AD1A329F023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123AC3-776B-4782-B147-D7A3C431BF93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66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8382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Agenda</a:t>
            </a:r>
          </a:p>
        </p:txBody>
      </p:sp>
      <p:sp>
        <p:nvSpPr>
          <p:cNvPr id="66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 smtClean="0">
                <a:ea typeface="宋体" pitchFamily="2" charset="-122"/>
              </a:rPr>
              <a:t>信道分配问题</a:t>
            </a:r>
            <a:endParaRPr lang="en-US" altLang="zh-CN" dirty="0" smtClean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多</a:t>
            </a:r>
            <a:r>
              <a:rPr lang="zh-CN" altLang="en-US" dirty="0" smtClean="0">
                <a:ea typeface="宋体" pitchFamily="2" charset="-122"/>
              </a:rPr>
              <a:t>路访问协议</a:t>
            </a:r>
            <a:endParaRPr lang="en-US" altLang="zh-CN" dirty="0" smtClean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 smtClean="0">
                <a:ea typeface="宋体" pitchFamily="2" charset="-122"/>
              </a:rPr>
              <a:t>以太网局域网技术</a:t>
            </a:r>
            <a:endParaRPr lang="en-US" altLang="zh-CN" dirty="0">
              <a:ea typeface="宋体" pitchFamily="2" charset="-122"/>
            </a:endParaRPr>
          </a:p>
          <a:p>
            <a:pPr>
              <a:lnSpc>
                <a:spcPct val="150000"/>
              </a:lnSpc>
              <a:tabLst>
                <a:tab pos="6178550" algn="l"/>
              </a:tabLst>
            </a:pPr>
            <a:r>
              <a:rPr lang="zh-CN" altLang="en-US" dirty="0">
                <a:ea typeface="宋体" pitchFamily="2" charset="-122"/>
              </a:rPr>
              <a:t>局域网</a:t>
            </a:r>
            <a:r>
              <a:rPr lang="zh-CN" altLang="en-US" dirty="0" smtClean="0">
                <a:ea typeface="宋体" pitchFamily="2" charset="-122"/>
              </a:rPr>
              <a:t>交换</a:t>
            </a:r>
            <a:endParaRPr lang="en-US" altLang="zh-CN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时隙</a:t>
            </a:r>
            <a:r>
              <a:rPr lang="en-US" altLang="zh-CN" dirty="0" smtClean="0"/>
              <a:t>ALOHA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40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582612" y="1255775"/>
            <a:ext cx="3579748" cy="1411224"/>
          </a:xfrm>
          <a:custGeom>
            <a:avLst/>
            <a:gdLst>
              <a:gd name="connsiteX0" fmla="*/ 12700 w 3579748"/>
              <a:gd name="connsiteY0" fmla="*/ 1398524 h 1411224"/>
              <a:gd name="connsiteX1" fmla="*/ 3567048 w 3579748"/>
              <a:gd name="connsiteY1" fmla="*/ 1398524 h 1411224"/>
              <a:gd name="connsiteX2" fmla="*/ 3567048 w 3579748"/>
              <a:gd name="connsiteY2" fmla="*/ 12700 h 1411224"/>
              <a:gd name="connsiteX3" fmla="*/ 12700 w 3579748"/>
              <a:gd name="connsiteY3" fmla="*/ 12700 h 1411224"/>
              <a:gd name="connsiteX4" fmla="*/ 12700 w 3579748"/>
              <a:gd name="connsiteY4" fmla="*/ 1398524 h 1411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79748" h="1411224">
                <a:moveTo>
                  <a:pt x="12700" y="1398524"/>
                </a:moveTo>
                <a:lnTo>
                  <a:pt x="3567048" y="1398524"/>
                </a:lnTo>
                <a:lnTo>
                  <a:pt x="3567048" y="12700"/>
                </a:lnTo>
                <a:lnTo>
                  <a:pt x="12700" y="12700"/>
                </a:lnTo>
                <a:lnTo>
                  <a:pt x="12700" y="139852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394325" y="4516437"/>
            <a:ext cx="2593975" cy="1058862"/>
          </a:xfrm>
          <a:custGeom>
            <a:avLst/>
            <a:gdLst>
              <a:gd name="connsiteX0" fmla="*/ 12700 w 2593975"/>
              <a:gd name="connsiteY0" fmla="*/ 1046162 h 1058862"/>
              <a:gd name="connsiteX1" fmla="*/ 2581275 w 2593975"/>
              <a:gd name="connsiteY1" fmla="*/ 1046162 h 1058862"/>
              <a:gd name="connsiteX2" fmla="*/ 2581275 w 2593975"/>
              <a:gd name="connsiteY2" fmla="*/ 12700 h 1058862"/>
              <a:gd name="connsiteX3" fmla="*/ 12700 w 2593975"/>
              <a:gd name="connsiteY3" fmla="*/ 12700 h 1058862"/>
              <a:gd name="connsiteX4" fmla="*/ 12700 w 2593975"/>
              <a:gd name="connsiteY4" fmla="*/ 1046162 h 1058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93975" h="1058862">
                <a:moveTo>
                  <a:pt x="12700" y="1046162"/>
                </a:moveTo>
                <a:lnTo>
                  <a:pt x="2581275" y="1046162"/>
                </a:lnTo>
                <a:lnTo>
                  <a:pt x="2581275" y="12700"/>
                </a:lnTo>
                <a:lnTo>
                  <a:pt x="12700" y="12700"/>
                </a:lnTo>
                <a:lnTo>
                  <a:pt x="12700" y="104616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546100" y="4419600"/>
            <a:ext cx="3736600" cy="250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一个时隙将帧发送成功的</a:t>
            </a:r>
          </a:p>
          <a:p>
            <a:pPr>
              <a:lnSpc>
                <a:spcPts val="2900"/>
              </a:lnSpc>
              <a:tabLst>
                <a:tab pos="342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概率=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p(1-p)</a:t>
            </a:r>
            <a:r>
              <a:rPr lang="en-US" altLang="zh-CN" sz="1596" baseline="30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</a:p>
          <a:p>
            <a:pPr>
              <a:lnSpc>
                <a:spcPts val="3500"/>
              </a:lnSpc>
              <a:tabLst>
                <a:tab pos="342900" algn="l"/>
                <a:tab pos="19431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对于任意结点成功发送帧</a:t>
            </a:r>
          </a:p>
          <a:p>
            <a:pPr>
              <a:lnSpc>
                <a:spcPts val="2900"/>
              </a:lnSpc>
              <a:tabLst>
                <a:tab pos="342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的概率=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Np(1-p)</a:t>
            </a:r>
            <a:r>
              <a:rPr lang="en-US" altLang="zh-CN" sz="1596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N-1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42900" algn="l"/>
                <a:tab pos="1943100" algn="l"/>
              </a:tabLst>
            </a:pPr>
            <a:r>
              <a:rPr lang="en-US" altLang="zh-CN" dirty="0" smtClean="0"/>
              <a:t>		</a:t>
            </a:r>
            <a:endParaRPr lang="en-US" altLang="zh-CN" sz="1800" dirty="0" smtClean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067300" y="1435100"/>
            <a:ext cx="3403176" cy="27776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最大效率: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求得使Np(1-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p)</a:t>
            </a:r>
            <a:r>
              <a:rPr lang="en-US" altLang="zh-CN" sz="159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最大的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p*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对于很多结点，求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Np*(1-p*)</a:t>
            </a:r>
            <a:r>
              <a:rPr lang="en-US" altLang="zh-CN" sz="1596" baseline="300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aseline="300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当N趋近无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穷时的极限，可得: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最大效率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1/e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0.37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6100" y="1447800"/>
            <a:ext cx="36957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2402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(efficiency)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长期运</a:t>
            </a:r>
          </a:p>
          <a:p>
            <a:pPr>
              <a:lnSpc>
                <a:spcPts val="23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行时，成功发送帧的时隙所占</a:t>
            </a:r>
          </a:p>
          <a:p>
            <a:pPr>
              <a:lnSpc>
                <a:spcPts val="24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比例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很多结点，有很多帧待</a:t>
            </a:r>
          </a:p>
          <a:p>
            <a:pPr>
              <a:lnSpc>
                <a:spcPts val="24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</a:t>
            </a:r>
            <a:r>
              <a:rPr lang="en-US" altLang="zh-CN" sz="2004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N个结点有很多帧</a:t>
            </a:r>
          </a:p>
          <a:p>
            <a:pPr>
              <a:lnSpc>
                <a:spcPts val="28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待传输，每个结点在每个</a:t>
            </a:r>
          </a:p>
          <a:p>
            <a:pPr>
              <a:lnSpc>
                <a:spcPts val="2900"/>
              </a:lnSpc>
              <a:tabLst>
                <a:tab pos="1397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时隙均以概率p发送数据</a:t>
            </a:r>
          </a:p>
          <a:p>
            <a:pPr>
              <a:lnSpc>
                <a:spcPts val="3500"/>
              </a:lnSpc>
              <a:tabLst>
                <a:tab pos="139700" algn="l"/>
                <a:tab pos="3429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对于给定的一个结点，在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295900" y="4635500"/>
            <a:ext cx="2539157" cy="1995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最好情况</a:t>
            </a:r>
            <a:r>
              <a:rPr lang="en-US" altLang="zh-CN" sz="2402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信道被</a:t>
            </a:r>
          </a:p>
          <a:p>
            <a:pPr>
              <a:lnSpc>
                <a:spcPts val="23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成功利用的时间</a:t>
            </a:r>
          </a:p>
          <a:p>
            <a:pPr>
              <a:lnSpc>
                <a:spcPts val="24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仅占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37%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</p:txBody>
      </p:sp>
      <p:sp>
        <p:nvSpPr>
          <p:cNvPr id="12" name="TextBox 1"/>
          <p:cNvSpPr txBox="1"/>
          <p:nvPr/>
        </p:nvSpPr>
        <p:spPr>
          <a:xfrm>
            <a:off x="8140700" y="4508500"/>
            <a:ext cx="228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300"/>
              </a:lnSpc>
              <a:tabLst/>
            </a:pPr>
            <a:r>
              <a:rPr lang="en-US" altLang="zh-CN" sz="7200" b="1" i="1" dirty="0" smtClean="0">
                <a:solidFill>
                  <a:srgbClr val="CC0000"/>
                </a:solidFill>
                <a:latin typeface="MS Shell Dlg" pitchFamily="18" charset="0"/>
                <a:cs typeface="MS Shell Dlg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9989563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BB92-3FBC-4E00-9147-CC133B7FEE41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48F1FE-4551-4A4D-822F-3E22AAB62778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/>
            </a:r>
            <a:br>
              <a:rPr lang="zh-CN" altLang="en-US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时隙</a:t>
            </a:r>
            <a:r>
              <a:rPr lang="en-US" altLang="zh-CN" sz="3600" dirty="0" smtClean="0">
                <a:ea typeface="宋体" pitchFamily="2" charset="-122"/>
              </a:rPr>
              <a:t>ALOHA</a:t>
            </a:r>
            <a:r>
              <a:rPr lang="zh-CN" altLang="en-US" sz="3600" dirty="0" smtClean="0">
                <a:ea typeface="宋体" pitchFamily="2" charset="-122"/>
              </a:rPr>
              <a:t>的吞吐量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219" y="1003738"/>
            <a:ext cx="8534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baseline="-25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是一帧没有遭受冲突的概率    吞吐量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同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一“帧时”开始时，如果没有发出其他帧，该帧不会遭到冲突。帧所在的同一时隙中没有其他流量的概率：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说明时隙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     处性能最好，此时吞吐量为      ，大约是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0.386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是纯 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ALOHA 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的两倍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需要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次尝试才能成功传输的概率（即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k-1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次冲突之后才有一次成功的概率）为：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6699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每帧传输次数期望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604591"/>
              </p:ext>
            </p:extLst>
          </p:nvPr>
        </p:nvGraphicFramePr>
        <p:xfrm>
          <a:off x="7615237" y="2157413"/>
          <a:ext cx="9953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46" name="Equation" r:id="rId3" imgW="533160" imgH="241200" progId="">
                  <p:embed/>
                </p:oleObj>
              </mc:Choice>
              <mc:Fallback>
                <p:oleObj name="Equation" r:id="rId3" imgW="533160" imgH="241200" progId="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5237" y="2157413"/>
                        <a:ext cx="9953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391374"/>
              </p:ext>
            </p:extLst>
          </p:nvPr>
        </p:nvGraphicFramePr>
        <p:xfrm>
          <a:off x="923596" y="2514600"/>
          <a:ext cx="1418180" cy="428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47" name="Equation" r:id="rId5" imgW="672840" imgH="203040" progId="">
                  <p:embed/>
                </p:oleObj>
              </mc:Choice>
              <mc:Fallback>
                <p:oleObj name="Equation" r:id="rId5" imgW="672840" imgH="203040" progId="">
                  <p:embed/>
                  <p:pic>
                    <p:nvPicPr>
                      <p:cNvPr id="0" name="Picture 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96" y="2514600"/>
                        <a:ext cx="1418180" cy="4281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709877"/>
              </p:ext>
            </p:extLst>
          </p:nvPr>
        </p:nvGraphicFramePr>
        <p:xfrm>
          <a:off x="4724400" y="2561133"/>
          <a:ext cx="668934" cy="334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48" name="Equation" r:id="rId7" imgW="355320" imgH="177480" progId="">
                  <p:embed/>
                </p:oleObj>
              </mc:Choice>
              <mc:Fallback>
                <p:oleObj name="Equation" r:id="rId7" imgW="355320" imgH="177480" progId="">
                  <p:embed/>
                  <p:pic>
                    <p:nvPicPr>
                      <p:cNvPr id="0" name="Picture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561133"/>
                        <a:ext cx="668934" cy="334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21771"/>
              </p:ext>
            </p:extLst>
          </p:nvPr>
        </p:nvGraphicFramePr>
        <p:xfrm>
          <a:off x="1392777" y="2895600"/>
          <a:ext cx="969423" cy="34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49" name="Equation" r:id="rId9" imgW="507960" imgH="177480" progId="">
                  <p:embed/>
                </p:oleObj>
              </mc:Choice>
              <mc:Fallback>
                <p:oleObj name="Equation" r:id="rId9" imgW="507960" imgH="177480" progId="">
                  <p:embed/>
                  <p:pic>
                    <p:nvPicPr>
                      <p:cNvPr id="0" name="Picture 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777" y="2895600"/>
                        <a:ext cx="969423" cy="340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698495"/>
              </p:ext>
            </p:extLst>
          </p:nvPr>
        </p:nvGraphicFramePr>
        <p:xfrm>
          <a:off x="3505200" y="4016490"/>
          <a:ext cx="2346096" cy="479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50" name="Equation" r:id="rId11" imgW="1180800" imgH="241200" progId="">
                  <p:embed/>
                </p:oleObj>
              </mc:Choice>
              <mc:Fallback>
                <p:oleObj name="Equation" r:id="rId11" imgW="1180800" imgH="241200" progId="">
                  <p:embed/>
                  <p:pic>
                    <p:nvPicPr>
                      <p:cNvPr id="0" name="Picture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16490"/>
                        <a:ext cx="2346096" cy="4793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92946"/>
              </p:ext>
            </p:extLst>
          </p:nvPr>
        </p:nvGraphicFramePr>
        <p:xfrm>
          <a:off x="2743200" y="4883873"/>
          <a:ext cx="4643380" cy="907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51" name="Equation" r:id="rId13" imgW="2209680" imgH="431640" progId="">
                  <p:embed/>
                </p:oleObj>
              </mc:Choice>
              <mc:Fallback>
                <p:oleObj name="Equation" r:id="rId13" imgW="2209680" imgH="431640" progId="">
                  <p:embed/>
                  <p:pic>
                    <p:nvPicPr>
                      <p:cNvPr id="0" name="Picture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883873"/>
                        <a:ext cx="4643380" cy="9073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985EC-5979-4FAE-A448-3D1505C36195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C971D0-2BB3-4D5D-B067-58DE07ACF564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</a:t>
            </a:r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如果能在发送数据包之前监听信道，就能获得更高的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吞吐量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这样，我们就可以避免可避免的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碰撞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为此，我们需要 “载波监听多路访问协议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CSMA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2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Carrier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Sense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Access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F7C4-E9CA-4291-A5C7-AB762FB7424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94CD73-3ED8-40A2-B5CB-EFE9CFA0329E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 sz="3600" dirty="0" smtClean="0">
                <a:ea typeface="MS PGothic" pitchFamily="34" charset="-128"/>
              </a:rPr>
              <a:t>CSMA</a:t>
            </a:r>
            <a:r>
              <a:rPr lang="zh-CN" altLang="en-US" sz="3600" dirty="0" smtClean="0">
                <a:ea typeface="MS PGothic" pitchFamily="34" charset="-128"/>
              </a:rPr>
              <a:t>网络的假设</a:t>
            </a:r>
            <a:endParaRPr lang="en-US" altLang="ja-JP" sz="3600" dirty="0">
              <a:ea typeface="MS PGothic" pitchFamily="34" charset="-128"/>
            </a:endParaRP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ja-JP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固定的数据包长度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没有错误，除了冲突导致的错误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没有捕获影响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主机可以感知所有其他主机的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传播时延小于传输时延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E3F2-45FB-439E-8BA6-712E952B80BC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3130DA-2ADA-441B-B3C8-45503FC7B4CF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en-US" altLang="ja-JP" sz="3200" dirty="0">
                <a:ea typeface="MS PGothic" pitchFamily="34" charset="-128"/>
              </a:rPr>
              <a:t>There are several types of CSMA protocols: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1-Persistent CSMA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Non-Persistent CSMA</a:t>
            </a:r>
          </a:p>
          <a:p>
            <a:pPr lvl="1">
              <a:lnSpc>
                <a:spcPct val="100000"/>
              </a:lnSpc>
            </a:pPr>
            <a:r>
              <a:rPr lang="en-US" altLang="ja-JP" sz="2800" dirty="0">
                <a:ea typeface="MS PGothic" pitchFamily="34" charset="-128"/>
              </a:rPr>
              <a:t>P-Persistent CSMA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0F6F-EA4D-4044-B02B-83CF85E13F6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CBDF77-860C-4B49-9246-304B2B17EEC1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ja-JP" altLang="en-US">
                <a:ea typeface="MS PGothic" pitchFamily="34" charset="-128"/>
              </a:rPr>
              <a:t>1-</a:t>
            </a:r>
            <a:r>
              <a:rPr lang="en-US" altLang="ja-JP">
                <a:ea typeface="MS PGothic" pitchFamily="34" charset="-128"/>
              </a:rPr>
              <a:t>Persistent CSMA</a:t>
            </a:r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如果忙，保持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监听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信道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当频道空闲时立即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如果空闲，立即发送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数据包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如果发生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随机等待一段时间，然后重新开始。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buFont typeface="Wingdings" pitchFamily="2" charset="2"/>
              <a:buNone/>
            </a:pP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这个协议被称为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，因为当主机发现信道空闲时，它以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的概率进行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传输。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F11A-C25F-4D03-99E3-75225FC7309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C181F9-052E-4FF4-9FCE-3775FD8CA8E9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 smtClean="0">
                <a:ea typeface="MS PGothic" pitchFamily="34" charset="-128"/>
              </a:rPr>
              <a:t>CSMA</a:t>
            </a:r>
            <a:r>
              <a:rPr lang="zh-CN" altLang="en-US" sz="3200" dirty="0" smtClean="0">
                <a:ea typeface="MS PGothic" pitchFamily="34" charset="-128"/>
              </a:rPr>
              <a:t>中传播时延的影响</a:t>
            </a:r>
            <a:endParaRPr lang="en-US" altLang="ja-JP" sz="3200" dirty="0">
              <a:ea typeface="MS PGothic" pitchFamily="34" charset="-128"/>
            </a:endParaRPr>
          </a:p>
        </p:txBody>
      </p:sp>
      <p:sp>
        <p:nvSpPr>
          <p:cNvPr id="779267" name="Line 3"/>
          <p:cNvSpPr>
            <a:spLocks noChangeShapeType="1"/>
          </p:cNvSpPr>
          <p:nvPr/>
        </p:nvSpPr>
        <p:spPr bwMode="auto">
          <a:xfrm>
            <a:off x="1295400" y="2644775"/>
            <a:ext cx="550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68" name="Line 4"/>
          <p:cNvSpPr>
            <a:spLocks noChangeShapeType="1"/>
          </p:cNvSpPr>
          <p:nvPr/>
        </p:nvSpPr>
        <p:spPr bwMode="auto">
          <a:xfrm>
            <a:off x="2273300" y="2617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69" name="Line 5"/>
          <p:cNvSpPr>
            <a:spLocks noChangeShapeType="1"/>
          </p:cNvSpPr>
          <p:nvPr/>
        </p:nvSpPr>
        <p:spPr bwMode="auto">
          <a:xfrm>
            <a:off x="6048375" y="2617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0" name="Rectangle 6"/>
          <p:cNvSpPr>
            <a:spLocks noChangeArrowheads="1"/>
          </p:cNvSpPr>
          <p:nvPr/>
        </p:nvSpPr>
        <p:spPr bwMode="auto">
          <a:xfrm>
            <a:off x="2100263" y="3284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779271" name="Rectangle 7"/>
          <p:cNvSpPr>
            <a:spLocks noChangeArrowheads="1"/>
          </p:cNvSpPr>
          <p:nvPr/>
        </p:nvSpPr>
        <p:spPr bwMode="auto">
          <a:xfrm>
            <a:off x="5862638" y="3284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779272" name="Line 8"/>
          <p:cNvSpPr>
            <a:spLocks noChangeShapeType="1"/>
          </p:cNvSpPr>
          <p:nvPr/>
        </p:nvSpPr>
        <p:spPr bwMode="auto">
          <a:xfrm flipV="1">
            <a:off x="2368550" y="2522538"/>
            <a:ext cx="0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3" name="Line 9"/>
          <p:cNvSpPr>
            <a:spLocks noChangeShapeType="1"/>
          </p:cNvSpPr>
          <p:nvPr/>
        </p:nvSpPr>
        <p:spPr bwMode="auto">
          <a:xfrm>
            <a:off x="1392238" y="2525713"/>
            <a:ext cx="3417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stealth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4" name="Rectangle 10"/>
          <p:cNvSpPr>
            <a:spLocks noChangeArrowheads="1"/>
          </p:cNvSpPr>
          <p:nvPr/>
        </p:nvSpPr>
        <p:spPr bwMode="auto">
          <a:xfrm>
            <a:off x="4991100" y="3640138"/>
            <a:ext cx="2122488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carrier sense = idle</a:t>
            </a:r>
          </a:p>
          <a:p>
            <a:pPr algn="ctr" eaLnBrk="0" hangingPunct="0"/>
            <a:endParaRPr lang="en-US" altLang="ja-JP" sz="1800" dirty="0">
              <a:latin typeface="Arial" pitchFamily="34" charset="0"/>
              <a:ea typeface="MS PGothic" pitchFamily="34" charset="-128"/>
            </a:endParaRPr>
          </a:p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Transmit a packet</a:t>
            </a:r>
          </a:p>
          <a:p>
            <a:pPr algn="ctr" eaLnBrk="0" hangingPunct="0"/>
            <a:endParaRPr lang="en-US" altLang="ja-JP" sz="1800" dirty="0">
              <a:latin typeface="Arial" pitchFamily="34" charset="0"/>
              <a:ea typeface="MS PGothic" pitchFamily="34" charset="-128"/>
            </a:endParaRPr>
          </a:p>
          <a:p>
            <a:pPr algn="ctr" eaLnBrk="0" hangingPunct="0"/>
            <a:r>
              <a:rPr lang="en-US" altLang="ja-JP" sz="1800" dirty="0">
                <a:latin typeface="Arial" pitchFamily="34" charset="0"/>
                <a:ea typeface="MS PGothic" pitchFamily="34" charset="-128"/>
              </a:rPr>
              <a:t>Collision</a:t>
            </a:r>
          </a:p>
        </p:txBody>
      </p:sp>
      <p:sp>
        <p:nvSpPr>
          <p:cNvPr id="779275" name="Line 11"/>
          <p:cNvSpPr>
            <a:spLocks noChangeShapeType="1"/>
          </p:cNvSpPr>
          <p:nvPr/>
        </p:nvSpPr>
        <p:spPr bwMode="auto">
          <a:xfrm>
            <a:off x="6035675" y="4524375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6" name="Line 12"/>
          <p:cNvSpPr>
            <a:spLocks noChangeShapeType="1"/>
          </p:cNvSpPr>
          <p:nvPr/>
        </p:nvSpPr>
        <p:spPr bwMode="auto">
          <a:xfrm>
            <a:off x="6035675" y="40005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9277" name="Rectangle 13"/>
          <p:cNvSpPr>
            <a:spLocks noChangeArrowheads="1"/>
          </p:cNvSpPr>
          <p:nvPr/>
        </p:nvSpPr>
        <p:spPr bwMode="auto">
          <a:xfrm>
            <a:off x="3038475" y="2209800"/>
            <a:ext cx="828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600" b="1">
                <a:latin typeface="Arial" pitchFamily="34" charset="0"/>
                <a:ea typeface="MS PGothic" pitchFamily="34" charset="-128"/>
              </a:rPr>
              <a:t>packet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CFD-0819-42CA-BAFA-3DDFE28E86BF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9980EA-BEEA-4972-B033-BB015C1FF995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ea typeface="MS PGothic" pitchFamily="34" charset="-128"/>
              </a:rPr>
              <a:t>传播时延</a:t>
            </a:r>
            <a:r>
              <a:rPr lang="zh-CN" altLang="en-US" dirty="0" smtClean="0">
                <a:ea typeface="MS PGothic" pitchFamily="34" charset="-128"/>
              </a:rPr>
              <a:t>和</a:t>
            </a:r>
            <a:r>
              <a:rPr lang="en-US" altLang="ja-JP" dirty="0" smtClean="0">
                <a:ea typeface="MS PGothic" pitchFamily="34" charset="-128"/>
              </a:rPr>
              <a:t>CSMA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4114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纯</a:t>
            </a:r>
            <a:r>
              <a:rPr lang="en-US" altLang="ja-JP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ALOHA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中的竞争周期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两个数据包传输时间</a:t>
            </a:r>
            <a:endParaRPr lang="en-US" altLang="ja-JP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ja-JP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ALOHA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的竞争周期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数据包传输时间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ja-JP" sz="24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的竞争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周期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倍的端到端传播延迟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0292" name="Rectangle 4"/>
          <p:cNvSpPr>
            <a:spLocks noChangeArrowheads="1"/>
          </p:cNvSpPr>
          <p:nvPr/>
        </p:nvSpPr>
        <p:spPr bwMode="auto">
          <a:xfrm>
            <a:off x="2740025" y="4752975"/>
            <a:ext cx="3672480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CSMA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r>
              <a:rPr lang="en-US" altLang="ja-JP" sz="2000" dirty="0" smtClean="0">
                <a:latin typeface="Arial" pitchFamily="34" charset="0"/>
                <a:ea typeface="MS PGothic" pitchFamily="34" charset="-128"/>
              </a:rPr>
              <a:t>&gt; </a:t>
            </a:r>
            <a:endParaRPr lang="en-US" altLang="ja-JP" sz="2000" dirty="0">
              <a:latin typeface="Arial" pitchFamily="34" charset="0"/>
              <a:ea typeface="MS PGothic" pitchFamily="34" charset="-128"/>
            </a:endParaRPr>
          </a:p>
          <a:p>
            <a:pPr eaLnBrk="0" hangingPunct="0"/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	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时隙</a:t>
            </a:r>
            <a:r>
              <a:rPr lang="en-US" altLang="ja-JP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ALOHA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r>
              <a:rPr lang="en-US" altLang="ja-JP" sz="2000" dirty="0" smtClean="0">
                <a:latin typeface="Arial" pitchFamily="34" charset="0"/>
                <a:ea typeface="MS PGothic" pitchFamily="34" charset="-128"/>
              </a:rPr>
              <a:t>&gt;</a:t>
            </a:r>
            <a:endParaRPr lang="en-US" altLang="ja-JP" sz="2000" dirty="0">
              <a:latin typeface="Arial" pitchFamily="34" charset="0"/>
              <a:ea typeface="MS PGothic" pitchFamily="34" charset="-128"/>
            </a:endParaRPr>
          </a:p>
          <a:p>
            <a:pPr eaLnBrk="0" hangingPunct="0"/>
            <a:r>
              <a:rPr lang="en-US" altLang="ja-JP" sz="2000" dirty="0">
                <a:latin typeface="Arial" pitchFamily="34" charset="0"/>
                <a:ea typeface="MS PGothic" pitchFamily="34" charset="-128"/>
              </a:rPr>
              <a:t>		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纯</a:t>
            </a:r>
            <a:r>
              <a:rPr lang="en-US" altLang="ja-JP" sz="2000" dirty="0" smtClean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ALOHA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性能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0293" name="Rectangle 5"/>
          <p:cNvSpPr>
            <a:spLocks noChangeArrowheads="1"/>
          </p:cNvSpPr>
          <p:nvPr/>
        </p:nvSpPr>
        <p:spPr bwMode="auto">
          <a:xfrm>
            <a:off x="2740025" y="4656137"/>
            <a:ext cx="3736975" cy="12001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2B4A-4FB7-4311-BCC4-FAB18FC2AFA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A1C33B-5A3C-456F-BBC2-45B4741C17FC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ja-JP" altLang="en-US" dirty="0">
                <a:ea typeface="MS PGothic" pitchFamily="34" charset="-128"/>
              </a:rPr>
              <a:t>1-</a:t>
            </a:r>
            <a:r>
              <a:rPr lang="en-US" altLang="ja-JP" dirty="0">
                <a:ea typeface="MS PGothic" pitchFamily="34" charset="-128"/>
              </a:rPr>
              <a:t>Persistent CSMA </a:t>
            </a:r>
            <a:r>
              <a:rPr lang="en-US" altLang="ja-JP" sz="3200" i="1" dirty="0">
                <a:ea typeface="MS PGothic" pitchFamily="34" charset="-128"/>
              </a:rPr>
              <a:t>(cont’d)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即使传播时延为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，仍然会发生冲突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导致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信号传播延迟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举例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站的传输过程中准备就绪，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站将等待到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站的传输结束，然后两者将同时开始传输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，从而导致冲突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不那么贪婪，碰撞就会少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一些。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5132-111C-4B6A-8E21-6C1DB6E7ADD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5FF23D-ADEF-4EE8-95AB-347C57A42FBC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 dirty="0">
                <a:ea typeface="MS PGothic" pitchFamily="34" charset="-128"/>
              </a:rPr>
              <a:t>Non-Persistent CSMA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ts val="4100"/>
              </a:lnSpc>
            </a:pP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如果忙，随机等待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一段随机时间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再次监听信道</a:t>
            </a:r>
            <a:endParaRPr lang="en-US" altLang="ja-JP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如果空闲，立即发送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数据包</a:t>
            </a:r>
            <a:endParaRPr lang="en-US" altLang="ja-JP" sz="2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4100"/>
              </a:lnSpc>
            </a:pP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如果发生冲突</a:t>
            </a:r>
            <a:endParaRPr lang="en-US" altLang="ja-JP" sz="3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ts val="41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随机等待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一段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随机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，然后重新开始</a:t>
            </a:r>
            <a:endParaRPr lang="en-US" altLang="ja-JP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838200" y="22098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z="3600" dirty="0" smtClean="0">
                <a:solidFill>
                  <a:schemeClr val="folHlink"/>
                </a:solidFill>
                <a:ea typeface="宋体" pitchFamily="2" charset="-122"/>
              </a:rPr>
              <a:t>信道分配问题</a:t>
            </a:r>
            <a:r>
              <a:rPr lang="zh-CN" altLang="en-US" sz="3600" dirty="0">
                <a:solidFill>
                  <a:schemeClr val="folHlink"/>
                </a:solidFill>
                <a:ea typeface="宋体" pitchFamily="2" charset="-122"/>
              </a:rPr>
              <a:t/>
            </a:r>
            <a:br>
              <a:rPr lang="zh-CN" altLang="en-US" sz="3600" dirty="0">
                <a:solidFill>
                  <a:schemeClr val="folHlink"/>
                </a:solidFill>
                <a:ea typeface="宋体" pitchFamily="2" charset="-122"/>
              </a:rPr>
            </a:br>
            <a:endParaRPr lang="zh-CN" altLang="en-US" sz="3600" dirty="0">
              <a:solidFill>
                <a:schemeClr val="folHlink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D4880-0623-4764-9D39-796BAA4D636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BCD16E-D61F-4160-BB45-CDAE6D601CD9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>
                <a:ea typeface="MS PGothic" pitchFamily="34" charset="-128"/>
              </a:rPr>
              <a:t>1-Persistent </a:t>
            </a:r>
            <a:r>
              <a:rPr lang="zh-CN" altLang="en-US" sz="3200" dirty="0">
                <a:ea typeface="MS PGothic" pitchFamily="34" charset="-128"/>
              </a:rPr>
              <a:t>和</a:t>
            </a:r>
            <a:r>
              <a:rPr lang="en-US" altLang="ja-JP" sz="3200" dirty="0" smtClean="0">
                <a:ea typeface="MS PGothic" pitchFamily="34" charset="-128"/>
              </a:rPr>
              <a:t> </a:t>
            </a:r>
            <a:r>
              <a:rPr lang="en-US" altLang="ja-JP" sz="3200" dirty="0">
                <a:ea typeface="MS PGothic" pitchFamily="34" charset="-128"/>
              </a:rPr>
              <a:t>Non</a:t>
            </a:r>
            <a:r>
              <a:rPr lang="en-US" altLang="zh-CN" sz="3200" dirty="0">
                <a:ea typeface="宋体" pitchFamily="2" charset="-122"/>
              </a:rPr>
              <a:t>-</a:t>
            </a:r>
            <a:r>
              <a:rPr lang="en-US" altLang="ja-JP" sz="3200" dirty="0">
                <a:ea typeface="MS PGothic" pitchFamily="34" charset="-128"/>
              </a:rPr>
              <a:t>Persistent </a:t>
            </a:r>
            <a:r>
              <a:rPr lang="en-US" altLang="ja-JP" sz="3200" dirty="0" smtClean="0">
                <a:ea typeface="MS PGothic" pitchFamily="34" charset="-128"/>
              </a:rPr>
              <a:t>CSMA </a:t>
            </a:r>
            <a:r>
              <a:rPr lang="zh-CN" altLang="en-US" sz="3200" dirty="0" smtClean="0">
                <a:ea typeface="MS PGothic" pitchFamily="34" charset="-128"/>
              </a:rPr>
              <a:t>的</a:t>
            </a:r>
            <a:r>
              <a:rPr lang="zh-CN" altLang="en-US" sz="3200" dirty="0">
                <a:ea typeface="MS PGothic" pitchFamily="34" charset="-128"/>
              </a:rPr>
              <a:t>对比</a:t>
            </a:r>
            <a:r>
              <a:rPr lang="en-US" altLang="ja-JP" sz="3200" dirty="0" smtClean="0">
                <a:ea typeface="MS PGothic" pitchFamily="34" charset="-128"/>
              </a:rPr>
              <a:t> </a:t>
            </a:r>
            <a:endParaRPr lang="en-US" altLang="ja-JP" sz="3200" dirty="0">
              <a:ea typeface="MS PGothic" pitchFamily="34" charset="-128"/>
            </a:endParaRP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站和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过程中准备好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 B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B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C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可能不会发生冲突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只要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站在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过程中准备好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只要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结束，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就可以成功传输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可能必须等待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7FAD-4B3A-4AFC-991A-1A3AA973BC43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D19816-32DD-4E87-94EA-35D489E81345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最优策略</a:t>
            </a:r>
            <a:r>
              <a:rPr lang="en-US" altLang="ja-JP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ja-JP" sz="32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P-Persistent</a:t>
            </a:r>
            <a:r>
              <a:rPr lang="en-US" altLang="ja-JP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假设信道是划分时隙的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一个时隙</a:t>
            </a:r>
            <a:r>
              <a:rPr lang="en-US" altLang="ja-JP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竞争周期</a:t>
            </a:r>
            <a:r>
              <a:rPr lang="en-US" altLang="ja-JP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例如，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一个往返传播延迟</a:t>
            </a:r>
            <a:r>
              <a:rPr lang="en-US" altLang="ja-JP" sz="3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ja-JP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FEC1-893A-4C10-8AAB-D0BC378A114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CFAB39-F254-4B7B-9B27-E3BC2A87A540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ja-JP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如果信道是空闲的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，以概率 </a:t>
            </a:r>
            <a:r>
              <a:rPr lang="en-US" altLang="zh-CN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发送的数据包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如果发送了数据包，转到步骤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没有被传输，等待一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个时隙，并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转到步骤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如果信道忙，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等待一个时隙，并转到步骤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ja-JP" sz="2400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如果发生了冲突，随机等待一段时间并转到步骤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5BFA-4609-4848-B6CD-F8034FD6F525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C7CFAC-E5B0-4319-8738-8A72609EF282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786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P-Persistent CSMA </a:t>
            </a:r>
            <a:r>
              <a:rPr lang="en-US" altLang="ja-JP" sz="3200" i="1">
                <a:ea typeface="MS PGothic" pitchFamily="34" charset="-128"/>
              </a:rPr>
              <a:t>(cont’d)</a:t>
            </a:r>
          </a:p>
        </p:txBody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p-persistent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ja-JP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en-US" altLang="ja-JP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 p=0.5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如果一个主机监测到信道空闲，它将会有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的概率会发送数据包。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如果该主机没有发送数据包，它需要等待一个时隙，再次尝试。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平均尝试次数是</a:t>
            </a:r>
            <a:r>
              <a:rPr lang="en-US" altLang="ja-JP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86436" name="Rectangle 4"/>
          <p:cNvSpPr>
            <a:spLocks noChangeArrowheads="1"/>
          </p:cNvSpPr>
          <p:nvPr/>
        </p:nvSpPr>
        <p:spPr bwMode="auto">
          <a:xfrm>
            <a:off x="2524125" y="3859213"/>
            <a:ext cx="23558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altLang="ja-JP" sz="3200">
                <a:latin typeface="Symbol" pitchFamily="18" charset="2"/>
                <a:ea typeface="MS PGothic" pitchFamily="34" charset="-128"/>
              </a:rPr>
              <a:t>S</a:t>
            </a:r>
            <a:r>
              <a:rPr lang="en-US" altLang="ja-JP" sz="3200">
                <a:latin typeface="Times"/>
                <a:ea typeface="MS PGothic" pitchFamily="34" charset="-128"/>
              </a:rPr>
              <a:t> </a:t>
            </a:r>
            <a:r>
              <a:rPr lang="en-US" altLang="ja-JP" sz="3200" i="1">
                <a:latin typeface="Times"/>
                <a:ea typeface="MS PGothic" pitchFamily="34" charset="-128"/>
              </a:rPr>
              <a:t>i</a:t>
            </a:r>
            <a:r>
              <a:rPr lang="en-US" altLang="ja-JP" sz="3200">
                <a:latin typeface="Times"/>
                <a:ea typeface="MS PGothic" pitchFamily="34" charset="-128"/>
              </a:rPr>
              <a:t> (</a:t>
            </a:r>
            <a:r>
              <a:rPr lang="en-US" altLang="ja-JP" sz="3200" i="1">
                <a:latin typeface="Times"/>
                <a:ea typeface="MS PGothic" pitchFamily="34" charset="-128"/>
              </a:rPr>
              <a:t>1-p</a:t>
            </a:r>
            <a:r>
              <a:rPr lang="en-US" altLang="ja-JP" sz="3200">
                <a:latin typeface="Times"/>
                <a:ea typeface="MS PGothic" pitchFamily="34" charset="-128"/>
              </a:rPr>
              <a:t>)</a:t>
            </a:r>
            <a:r>
              <a:rPr lang="en-US" altLang="ja-JP" sz="3200" i="1" baseline="30000">
                <a:latin typeface="Times"/>
                <a:ea typeface="MS PGothic" pitchFamily="34" charset="-128"/>
              </a:rPr>
              <a:t>i </a:t>
            </a:r>
            <a:r>
              <a:rPr lang="en-US" altLang="ja-JP" sz="3200" i="1">
                <a:latin typeface="Times"/>
                <a:ea typeface="MS PGothic" pitchFamily="34" charset="-128"/>
              </a:rPr>
              <a:t>p = </a:t>
            </a:r>
          </a:p>
        </p:txBody>
      </p:sp>
      <p:sp>
        <p:nvSpPr>
          <p:cNvPr id="786437" name="Line 5"/>
          <p:cNvSpPr>
            <a:spLocks noChangeShapeType="1"/>
          </p:cNvSpPr>
          <p:nvPr/>
        </p:nvSpPr>
        <p:spPr bwMode="auto">
          <a:xfrm>
            <a:off x="4964113" y="4138613"/>
            <a:ext cx="452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6438" name="Rectangle 6"/>
          <p:cNvSpPr>
            <a:spLocks noChangeArrowheads="1"/>
          </p:cNvSpPr>
          <p:nvPr/>
        </p:nvSpPr>
        <p:spPr bwMode="auto">
          <a:xfrm>
            <a:off x="4987925" y="3657600"/>
            <a:ext cx="4048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ja-JP" altLang="en-US" sz="3200" i="1">
                <a:latin typeface="Times"/>
                <a:ea typeface="MS PGothic" pitchFamily="34" charset="-128"/>
              </a:rPr>
              <a:t>1</a:t>
            </a:r>
          </a:p>
        </p:txBody>
      </p:sp>
      <p:sp>
        <p:nvSpPr>
          <p:cNvPr id="786439" name="Rectangle 7"/>
          <p:cNvSpPr>
            <a:spLocks noChangeArrowheads="1"/>
          </p:cNvSpPr>
          <p:nvPr/>
        </p:nvSpPr>
        <p:spPr bwMode="auto">
          <a:xfrm>
            <a:off x="4775200" y="4021138"/>
            <a:ext cx="7350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ja-JP" altLang="en-US" sz="3200" i="1">
                <a:latin typeface="Times"/>
                <a:ea typeface="MS PGothic" pitchFamily="34" charset="-128"/>
              </a:rPr>
              <a:t>  </a:t>
            </a:r>
            <a:r>
              <a:rPr lang="en-US" altLang="ja-JP" sz="3200" i="1">
                <a:latin typeface="Times"/>
                <a:ea typeface="MS PGothic" pitchFamily="34" charset="-128"/>
              </a:rPr>
              <a:t>p</a:t>
            </a:r>
          </a:p>
        </p:txBody>
      </p:sp>
      <p:sp>
        <p:nvSpPr>
          <p:cNvPr id="786440" name="Rectangle 8"/>
          <p:cNvSpPr>
            <a:spLocks noChangeArrowheads="1"/>
          </p:cNvSpPr>
          <p:nvPr/>
        </p:nvSpPr>
        <p:spPr bwMode="auto">
          <a:xfrm rot="5400000">
            <a:off x="2582863" y="37401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ja-JP" altLang="en-US" sz="1600">
                <a:latin typeface="Times"/>
                <a:ea typeface="MS PGothic" pitchFamily="34" charset="-128"/>
              </a:rPr>
              <a:t>8</a:t>
            </a:r>
          </a:p>
        </p:txBody>
      </p:sp>
      <p:sp>
        <p:nvSpPr>
          <p:cNvPr id="786441" name="Rectangle 9"/>
          <p:cNvSpPr>
            <a:spLocks noChangeArrowheads="1"/>
          </p:cNvSpPr>
          <p:nvPr/>
        </p:nvSpPr>
        <p:spPr bwMode="auto">
          <a:xfrm>
            <a:off x="2514600" y="4227513"/>
            <a:ext cx="442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400" i="1">
                <a:latin typeface="Times"/>
                <a:ea typeface="MS PGothic" pitchFamily="34" charset="-128"/>
              </a:rPr>
              <a:t>i=0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22EA2-583D-4E26-9AE0-A12E4F9BDB5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E37C0D-C23C-4BC3-A1CE-9C18E0EF128E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sz="3200" dirty="0" smtClean="0">
                <a:ea typeface="MS PGothic" pitchFamily="34" charset="-128"/>
              </a:rPr>
              <a:t>CSMA </a:t>
            </a:r>
            <a:r>
              <a:rPr lang="zh-CN" altLang="en-US" sz="3200" dirty="0" smtClean="0">
                <a:ea typeface="MS PGothic" pitchFamily="34" charset="-128"/>
              </a:rPr>
              <a:t>和</a:t>
            </a:r>
            <a:r>
              <a:rPr lang="en-US" altLang="ja-JP" sz="3200" dirty="0" smtClean="0">
                <a:ea typeface="MS PGothic" pitchFamily="34" charset="-128"/>
              </a:rPr>
              <a:t> </a:t>
            </a:r>
            <a:r>
              <a:rPr lang="en-US" altLang="ja-JP" sz="3200" dirty="0">
                <a:ea typeface="MS PGothic" pitchFamily="34" charset="-128"/>
              </a:rPr>
              <a:t>ALOHA</a:t>
            </a:r>
            <a:r>
              <a:rPr lang="en-US" altLang="zh-CN" sz="3200" dirty="0">
                <a:ea typeface="宋体" pitchFamily="2" charset="-122"/>
              </a:rPr>
              <a:t> </a:t>
            </a:r>
            <a:r>
              <a:rPr lang="zh-CN" altLang="en-US" sz="3200" dirty="0" smtClean="0">
                <a:ea typeface="MS PGothic" pitchFamily="34" charset="-128"/>
              </a:rPr>
              <a:t>协议的对比</a:t>
            </a:r>
            <a:endParaRPr lang="en-US" altLang="ja-JP" sz="3200" dirty="0">
              <a:ea typeface="MS PGothic" pitchFamily="34" charset="-128"/>
            </a:endParaRPr>
          </a:p>
        </p:txBody>
      </p:sp>
      <p:graphicFrame>
        <p:nvGraphicFramePr>
          <p:cNvPr id="787459" name="Object 3"/>
          <p:cNvGraphicFramePr>
            <a:graphicFrameLocks noChangeAspect="1"/>
          </p:cNvGraphicFramePr>
          <p:nvPr/>
        </p:nvGraphicFramePr>
        <p:xfrm>
          <a:off x="609600" y="1524000"/>
          <a:ext cx="8001000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23" name="Bitmap Image" r:id="rId3" imgW="3809524" imgH="1973333" progId="PBrush">
                  <p:embed/>
                </p:oleObj>
              </mc:Choice>
              <mc:Fallback>
                <p:oleObj name="Bitmap Image" r:id="rId3" imgW="3809524" imgH="1973333" progId="PBrush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8001000" cy="414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2362200" y="5667375"/>
            <a:ext cx="5057795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信道竞争者的数量</a:t>
            </a:r>
            <a:r>
              <a:rPr lang="en-US" altLang="ja-JP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algn="ctr" eaLnBrk="0" hangingPunct="0"/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不同随机访问协议的信道使用率与负载比较</a:t>
            </a:r>
            <a:endParaRPr lang="en-US" altLang="ja-JP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68B2-BD85-4764-B14E-3C326C21B57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EA7750-4F36-439D-B490-798E62CE62E7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788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CSMA/CD</a:t>
            </a:r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协议中，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如果两个站同时开始传输，每一个都传输整个数据包，由于该协议无法及时停止冲突帧的传输，将会浪费一整个包时的信道资源。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CSMA/CD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协议中，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一旦发现碰撞，传输立即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终止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ja-JP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CD = Collision Detect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AD16-29F2-4CC6-ADEC-62E14EC5BF6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0F0F54-5447-40E7-82C9-D9C041EA28AD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altLang="ja-JP">
                <a:ea typeface="MS PGothic" pitchFamily="34" charset="-128"/>
              </a:rPr>
              <a:t>CSMA/CD </a:t>
            </a:r>
            <a:r>
              <a:rPr lang="en-US" altLang="ja-JP" sz="3600" i="1">
                <a:ea typeface="MS PGothic" pitchFamily="34" charset="-128"/>
              </a:rPr>
              <a:t>(cont’d)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监听信道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如果空闲，则立即传输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如果忙，一直等待直到通道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空闲</a:t>
            </a:r>
            <a:endParaRPr lang="en-US" altLang="ja-JP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冲突检测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如果检测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立即中止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传输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等待一段时间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后重新开始监听信道</a:t>
            </a:r>
            <a:endParaRPr lang="en-US" altLang="ja-JP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82E8-CB28-4E89-882C-E730FCDC1EB0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1F9521-1C61-43F7-9556-87B05D6F69D3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79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MS PGothic" pitchFamily="34" charset="-128"/>
              </a:rPr>
              <a:t>CSMA/CD </a:t>
            </a:r>
            <a:r>
              <a:rPr lang="en-US" altLang="ja-JP" sz="3600" i="1">
                <a:ea typeface="MS PGothic" pitchFamily="34" charset="-128"/>
              </a:rPr>
              <a:t>(cont’d)</a:t>
            </a:r>
            <a:endParaRPr lang="zh-CN" altLang="en-US" sz="3600" i="1">
              <a:ea typeface="宋体" pitchFamily="2" charset="-122"/>
            </a:endParaRPr>
          </a:p>
        </p:txBody>
      </p:sp>
      <p:sp>
        <p:nvSpPr>
          <p:cNvPr id="7925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43000" y="5237163"/>
            <a:ext cx="7146925" cy="838200"/>
          </a:xfrm>
          <a:noFill/>
          <a:ln/>
        </p:spPr>
        <p:txBody>
          <a:bodyPr/>
          <a:lstStyle/>
          <a:p>
            <a:pPr algn="ctr">
              <a:buFontTx/>
              <a:buNone/>
            </a:pPr>
            <a:r>
              <a:rPr lang="en-US" altLang="zh-CN" sz="2400" dirty="0" smtClean="0">
                <a:ea typeface="宋体" pitchFamily="2" charset="-122"/>
              </a:rPr>
              <a:t>CSMA/CD</a:t>
            </a:r>
            <a:r>
              <a:rPr lang="zh-CN" altLang="en-US" sz="2400" dirty="0" smtClean="0">
                <a:ea typeface="宋体" pitchFamily="2" charset="-122"/>
              </a:rPr>
              <a:t>可能处于竞争、传输或空闲状态</a:t>
            </a: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792581" name="Picture 5" descr="4-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2141538"/>
            <a:ext cx="7867650" cy="2363787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CSMA/CD</a:t>
            </a:r>
            <a:r>
              <a:rPr lang="en-US" altLang="ja-JP" i="1" dirty="0">
                <a:ea typeface="MS PGothic" pitchFamily="34" charset="-128"/>
              </a:rPr>
              <a:t>(cont’d)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58</a:t>
            </a:fld>
            <a:endParaRPr lang="en-US" altLang="zh-CN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587500"/>
            <a:ext cx="4457700" cy="3898900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152400" y="381000"/>
            <a:ext cx="4125730" cy="636841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CSMA/CD: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ollision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etection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载波</a:t>
            </a:r>
            <a:r>
              <a:rPr lang="zh-CN" altLang="en-US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监听：减少冲突</a:t>
            </a:r>
            <a:endParaRPr lang="en-US" altLang="zh-CN" sz="2004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zh-CN" altLang="en-US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冲突检测：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短时间内可以检测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到冲</a:t>
            </a:r>
            <a:r>
              <a:rPr lang="zh-CN" altLang="en-US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突，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冲突后传输中止，减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	      </a:t>
            </a:r>
            <a:r>
              <a:rPr lang="en-US" altLang="zh-CN" sz="2004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少信道浪费</a:t>
            </a:r>
            <a:r>
              <a:rPr lang="zh-CN" altLang="en-US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，降低冲突的影响</a:t>
            </a:r>
            <a:endParaRPr lang="en-US" altLang="zh-CN" sz="2004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endParaRPr lang="en-US" altLang="zh-CN" sz="2004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冲突检测: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有线局域网易于实现：测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量信号强度，比较发射信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号与接收信号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无线局域网很难实现：接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收信号强度淹没在本地发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射信号强度下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ED0526"/>
                </a:solidFill>
                <a:latin typeface="Times New Roman" pitchFamily="18" charset="0"/>
                <a:cs typeface="Times New Roman" pitchFamily="18" charset="0"/>
              </a:rPr>
              <a:t>“边发边听，不发不听”</a:t>
            </a:r>
          </a:p>
        </p:txBody>
      </p:sp>
    </p:spTree>
    <p:extLst>
      <p:ext uri="{BB962C8B-B14F-4D97-AF65-F5344CB8AC3E}">
        <p14:creationId xmlns:p14="http://schemas.microsoft.com/office/powerpoint/2010/main" val="279781114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508E-D28C-4081-B235-219B20E2BB2B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FA7272-5FFC-4900-8859-AFD9524FE0F3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 smtClean="0">
                <a:ea typeface="MS PGothic" pitchFamily="34" charset="-128"/>
              </a:rPr>
              <a:t>冲突检测时间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 algn="ctr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需要多长时间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才能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检测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发生了碰撞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algn="ctr">
              <a:buNone/>
            </a:pP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buFont typeface="Wingdings" pitchFamily="2" charset="2"/>
              <a:buNone/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最坏情况</a:t>
            </a:r>
            <a:r>
              <a:rPr lang="en-US" altLang="ja-JP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:2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倍端到端往返传播时延</a:t>
            </a:r>
            <a:endParaRPr lang="en-US" altLang="ja-JP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91556" name="Line 4"/>
          <p:cNvSpPr>
            <a:spLocks noChangeShapeType="1"/>
          </p:cNvSpPr>
          <p:nvPr/>
        </p:nvSpPr>
        <p:spPr bwMode="auto">
          <a:xfrm>
            <a:off x="1776413" y="3394075"/>
            <a:ext cx="5502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7" name="Line 5"/>
          <p:cNvSpPr>
            <a:spLocks noChangeShapeType="1"/>
          </p:cNvSpPr>
          <p:nvPr/>
        </p:nvSpPr>
        <p:spPr bwMode="auto">
          <a:xfrm>
            <a:off x="1847850" y="3379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8" name="Line 6"/>
          <p:cNvSpPr>
            <a:spLocks noChangeShapeType="1"/>
          </p:cNvSpPr>
          <p:nvPr/>
        </p:nvSpPr>
        <p:spPr bwMode="auto">
          <a:xfrm>
            <a:off x="7192963" y="3379788"/>
            <a:ext cx="0" cy="644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59" name="Rectangle 7"/>
          <p:cNvSpPr>
            <a:spLocks noChangeArrowheads="1"/>
          </p:cNvSpPr>
          <p:nvPr/>
        </p:nvSpPr>
        <p:spPr bwMode="auto">
          <a:xfrm>
            <a:off x="1674813" y="4046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791560" name="Rectangle 8"/>
          <p:cNvSpPr>
            <a:spLocks noChangeArrowheads="1"/>
          </p:cNvSpPr>
          <p:nvPr/>
        </p:nvSpPr>
        <p:spPr bwMode="auto">
          <a:xfrm>
            <a:off x="7007225" y="4046538"/>
            <a:ext cx="368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2000" b="1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791561" name="Line 9"/>
          <p:cNvSpPr>
            <a:spLocks noChangeShapeType="1"/>
          </p:cNvSpPr>
          <p:nvPr/>
        </p:nvSpPr>
        <p:spPr bwMode="auto">
          <a:xfrm flipV="1">
            <a:off x="1954213" y="3284538"/>
            <a:ext cx="0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62" name="Line 10"/>
          <p:cNvSpPr>
            <a:spLocks noChangeShapeType="1"/>
          </p:cNvSpPr>
          <p:nvPr/>
        </p:nvSpPr>
        <p:spPr bwMode="auto">
          <a:xfrm>
            <a:off x="1858963" y="3287713"/>
            <a:ext cx="3417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1563" name="Rectangle 11"/>
          <p:cNvSpPr>
            <a:spLocks noChangeArrowheads="1"/>
          </p:cNvSpPr>
          <p:nvPr/>
        </p:nvSpPr>
        <p:spPr bwMode="auto">
          <a:xfrm>
            <a:off x="3505200" y="2971800"/>
            <a:ext cx="8286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altLang="ja-JP" sz="1600" b="1">
                <a:latin typeface="Arial" pitchFamily="34" charset="0"/>
                <a:ea typeface="MS PGothic" pitchFamily="34" charset="-128"/>
              </a:rPr>
              <a:t>packet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8831-3DBB-4E24-92CF-0CBDE868FEF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671441-11F3-455E-B47F-4CC08E7A9884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介质</a:t>
            </a:r>
            <a:r>
              <a:rPr lang="zh-CN" altLang="en-US" dirty="0" smtClean="0">
                <a:ea typeface="宋体" pitchFamily="2" charset="-122"/>
              </a:rPr>
              <a:t>共享问题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748548" name="Object 4"/>
          <p:cNvGraphicFramePr>
            <a:graphicFrameLocks noChangeAspect="1"/>
          </p:cNvGraphicFramePr>
          <p:nvPr/>
        </p:nvGraphicFramePr>
        <p:xfrm>
          <a:off x="1600200" y="1266825"/>
          <a:ext cx="6092825" cy="277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78" name="Visio" r:id="rId3" imgW="5082199" imgH="2314472" progId="">
                  <p:embed/>
                </p:oleObj>
              </mc:Choice>
              <mc:Fallback>
                <p:oleObj name="Visio" r:id="rId3" imgW="5082199" imgH="2314472" progId="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66825"/>
                        <a:ext cx="6092825" cy="2771775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49" name="Object 5"/>
          <p:cNvGraphicFramePr>
            <a:graphicFrameLocks noChangeAspect="1"/>
          </p:cNvGraphicFramePr>
          <p:nvPr/>
        </p:nvGraphicFramePr>
        <p:xfrm>
          <a:off x="2195513" y="4135438"/>
          <a:ext cx="4800600" cy="257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79" name="Visio" r:id="rId5" imgW="4161632" imgH="2226976" progId="">
                  <p:embed/>
                </p:oleObj>
              </mc:Choice>
              <mc:Fallback>
                <p:oleObj name="Visio" r:id="rId5" imgW="4161632" imgH="2226976" progId="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135438"/>
                        <a:ext cx="4800600" cy="2570162"/>
                      </a:xfrm>
                      <a:prstGeom prst="rect">
                        <a:avLst/>
                      </a:prstGeom>
                      <a:solidFill>
                        <a:srgbClr val="6699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CSMA/CD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60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1530477" y="1911223"/>
            <a:ext cx="5907532" cy="38100"/>
          </a:xfrm>
          <a:custGeom>
            <a:avLst/>
            <a:gdLst>
              <a:gd name="connsiteX0" fmla="*/ 9525 w 5907532"/>
              <a:gd name="connsiteY0" fmla="*/ 9525 h 38100"/>
              <a:gd name="connsiteX1" fmla="*/ 5898006 w 5907532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07532" h="38100">
                <a:moveTo>
                  <a:pt x="9525" y="9525"/>
                </a:moveTo>
                <a:lnTo>
                  <a:pt x="5898006" y="95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530477" y="190817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02152" y="191744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287390" y="191744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92289" y="1908175"/>
            <a:ext cx="38100" cy="287909"/>
          </a:xfrm>
          <a:custGeom>
            <a:avLst/>
            <a:gdLst>
              <a:gd name="connsiteX0" fmla="*/ 9525 w 38100"/>
              <a:gd name="connsiteY0" fmla="*/ 9525 h 287909"/>
              <a:gd name="connsiteX1" fmla="*/ 9525 w 38100"/>
              <a:gd name="connsiteY1" fmla="*/ 278383 h 287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87909">
                <a:moveTo>
                  <a:pt x="9525" y="9525"/>
                </a:moveTo>
                <a:lnTo>
                  <a:pt x="9525" y="27838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533525" y="1622425"/>
            <a:ext cx="25400" cy="300100"/>
          </a:xfrm>
          <a:custGeom>
            <a:avLst/>
            <a:gdLst>
              <a:gd name="connsiteX0" fmla="*/ 6350 w 25400"/>
              <a:gd name="connsiteY0" fmla="*/ 6350 h 300100"/>
              <a:gd name="connsiteX1" fmla="*/ 6350 w 25400"/>
              <a:gd name="connsiteY1" fmla="*/ 293751 h 3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0100">
                <a:moveTo>
                  <a:pt x="6350" y="6350"/>
                </a:moveTo>
                <a:lnTo>
                  <a:pt x="6350" y="2937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389876" y="1622425"/>
            <a:ext cx="25400" cy="300100"/>
          </a:xfrm>
          <a:custGeom>
            <a:avLst/>
            <a:gdLst>
              <a:gd name="connsiteX0" fmla="*/ 6350 w 25400"/>
              <a:gd name="connsiteY0" fmla="*/ 6350 h 300100"/>
              <a:gd name="connsiteX1" fmla="*/ 6350 w 25400"/>
              <a:gd name="connsiteY1" fmla="*/ 293751 h 3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0100">
                <a:moveTo>
                  <a:pt x="6350" y="6350"/>
                </a:moveTo>
                <a:lnTo>
                  <a:pt x="6350" y="2937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964426" y="3173476"/>
            <a:ext cx="215900" cy="287273"/>
          </a:xfrm>
          <a:custGeom>
            <a:avLst/>
            <a:gdLst>
              <a:gd name="connsiteX0" fmla="*/ 107950 w 215900"/>
              <a:gd name="connsiteY0" fmla="*/ 77088 h 287273"/>
              <a:gd name="connsiteX1" fmla="*/ 145033 w 215900"/>
              <a:gd name="connsiteY1" fmla="*/ 0 h 287273"/>
              <a:gd name="connsiteX2" fmla="*/ 141478 w 215900"/>
              <a:gd name="connsiteY2" fmla="*/ 70738 h 287273"/>
              <a:gd name="connsiteX3" fmla="*/ 183642 w 215900"/>
              <a:gd name="connsiteY3" fmla="*/ 59181 h 287273"/>
              <a:gd name="connsiteX4" fmla="*/ 166878 w 215900"/>
              <a:gd name="connsiteY4" fmla="*/ 97282 h 287273"/>
              <a:gd name="connsiteX5" fmla="*/ 210819 w 215900"/>
              <a:gd name="connsiteY5" fmla="*/ 108203 h 287273"/>
              <a:gd name="connsiteX6" fmla="*/ 175894 w 215900"/>
              <a:gd name="connsiteY6" fmla="*/ 139319 h 287273"/>
              <a:gd name="connsiteX7" fmla="*/ 215900 w 215900"/>
              <a:gd name="connsiteY7" fmla="*/ 176783 h 287273"/>
              <a:gd name="connsiteX8" fmla="*/ 168275 w 215900"/>
              <a:gd name="connsiteY8" fmla="*/ 172084 h 287273"/>
              <a:gd name="connsiteX9" fmla="*/ 181355 w 215900"/>
              <a:gd name="connsiteY9" fmla="*/ 240664 h 287273"/>
              <a:gd name="connsiteX10" fmla="*/ 140080 w 215900"/>
              <a:gd name="connsiteY10" fmla="*/ 192277 h 287273"/>
              <a:gd name="connsiteX11" fmla="*/ 132333 w 215900"/>
              <a:gd name="connsiteY11" fmla="*/ 262508 h 287273"/>
              <a:gd name="connsiteX12" fmla="*/ 105155 w 215900"/>
              <a:gd name="connsiteY12" fmla="*/ 198627 h 287273"/>
              <a:gd name="connsiteX13" fmla="*/ 84708 w 215900"/>
              <a:gd name="connsiteY13" fmla="*/ 287273 h 287273"/>
              <a:gd name="connsiteX14" fmla="*/ 77089 w 215900"/>
              <a:gd name="connsiteY14" fmla="*/ 207771 h 287273"/>
              <a:gd name="connsiteX15" fmla="*/ 47497 w 215900"/>
              <a:gd name="connsiteY15" fmla="*/ 234314 h 287273"/>
              <a:gd name="connsiteX16" fmla="*/ 56642 w 215900"/>
              <a:gd name="connsiteY16" fmla="*/ 185292 h 287273"/>
              <a:gd name="connsiteX17" fmla="*/ 1269 w 215900"/>
              <a:gd name="connsiteY17" fmla="*/ 193928 h 287273"/>
              <a:gd name="connsiteX18" fmla="*/ 37083 w 215900"/>
              <a:gd name="connsiteY18" fmla="*/ 156590 h 287273"/>
              <a:gd name="connsiteX19" fmla="*/ 0 w 215900"/>
              <a:gd name="connsiteY19" fmla="*/ 114553 h 287273"/>
              <a:gd name="connsiteX20" fmla="*/ 46228 w 215900"/>
              <a:gd name="connsiteY20" fmla="*/ 101219 h 287273"/>
              <a:gd name="connsiteX21" fmla="*/ 3682 w 215900"/>
              <a:gd name="connsiteY21" fmla="*/ 30479 h 287273"/>
              <a:gd name="connsiteX22" fmla="*/ 73025 w 215900"/>
              <a:gd name="connsiteY22" fmla="*/ 83946 h 287273"/>
              <a:gd name="connsiteX23" fmla="*/ 83439 w 215900"/>
              <a:gd name="connsiteY23" fmla="*/ 30479 h 287273"/>
              <a:gd name="connsiteX24" fmla="*/ 107950 w 215900"/>
              <a:gd name="connsiteY24" fmla="*/ 77088 h 287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15900" h="287273">
                <a:moveTo>
                  <a:pt x="107950" y="77088"/>
                </a:moveTo>
                <a:lnTo>
                  <a:pt x="145033" y="0"/>
                </a:lnTo>
                <a:lnTo>
                  <a:pt x="141478" y="70738"/>
                </a:lnTo>
                <a:lnTo>
                  <a:pt x="183642" y="59181"/>
                </a:lnTo>
                <a:lnTo>
                  <a:pt x="166878" y="97282"/>
                </a:lnTo>
                <a:lnTo>
                  <a:pt x="210819" y="108203"/>
                </a:lnTo>
                <a:lnTo>
                  <a:pt x="175894" y="139319"/>
                </a:lnTo>
                <a:lnTo>
                  <a:pt x="215900" y="176783"/>
                </a:lnTo>
                <a:lnTo>
                  <a:pt x="168275" y="172084"/>
                </a:lnTo>
                <a:lnTo>
                  <a:pt x="181355" y="240664"/>
                </a:lnTo>
                <a:lnTo>
                  <a:pt x="140080" y="192277"/>
                </a:lnTo>
                <a:lnTo>
                  <a:pt x="132333" y="262508"/>
                </a:lnTo>
                <a:lnTo>
                  <a:pt x="105155" y="198627"/>
                </a:lnTo>
                <a:lnTo>
                  <a:pt x="84708" y="287273"/>
                </a:lnTo>
                <a:lnTo>
                  <a:pt x="77089" y="207771"/>
                </a:lnTo>
                <a:lnTo>
                  <a:pt x="47497" y="234314"/>
                </a:lnTo>
                <a:lnTo>
                  <a:pt x="56642" y="185292"/>
                </a:lnTo>
                <a:lnTo>
                  <a:pt x="1269" y="193928"/>
                </a:lnTo>
                <a:lnTo>
                  <a:pt x="37083" y="156590"/>
                </a:lnTo>
                <a:lnTo>
                  <a:pt x="0" y="114553"/>
                </a:lnTo>
                <a:lnTo>
                  <a:pt x="46228" y="101219"/>
                </a:lnTo>
                <a:lnTo>
                  <a:pt x="3682" y="30479"/>
                </a:lnTo>
                <a:lnTo>
                  <a:pt x="73025" y="83946"/>
                </a:lnTo>
                <a:lnTo>
                  <a:pt x="83439" y="30479"/>
                </a:lnTo>
                <a:lnTo>
                  <a:pt x="107950" y="77088"/>
                </a:lnTo>
              </a:path>
            </a:pathLst>
          </a:custGeom>
          <a:solidFill>
            <a:srgbClr val="ED05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958076" y="3167126"/>
            <a:ext cx="228600" cy="299973"/>
          </a:xfrm>
          <a:custGeom>
            <a:avLst/>
            <a:gdLst>
              <a:gd name="connsiteX0" fmla="*/ 114300 w 228600"/>
              <a:gd name="connsiteY0" fmla="*/ 83438 h 299973"/>
              <a:gd name="connsiteX1" fmla="*/ 151383 w 228600"/>
              <a:gd name="connsiteY1" fmla="*/ 6350 h 299973"/>
              <a:gd name="connsiteX2" fmla="*/ 147828 w 228600"/>
              <a:gd name="connsiteY2" fmla="*/ 77088 h 299973"/>
              <a:gd name="connsiteX3" fmla="*/ 189992 w 228600"/>
              <a:gd name="connsiteY3" fmla="*/ 65531 h 299973"/>
              <a:gd name="connsiteX4" fmla="*/ 173228 w 228600"/>
              <a:gd name="connsiteY4" fmla="*/ 103632 h 299973"/>
              <a:gd name="connsiteX5" fmla="*/ 217169 w 228600"/>
              <a:gd name="connsiteY5" fmla="*/ 114553 h 299973"/>
              <a:gd name="connsiteX6" fmla="*/ 182244 w 228600"/>
              <a:gd name="connsiteY6" fmla="*/ 145669 h 299973"/>
              <a:gd name="connsiteX7" fmla="*/ 222250 w 228600"/>
              <a:gd name="connsiteY7" fmla="*/ 183133 h 299973"/>
              <a:gd name="connsiteX8" fmla="*/ 174625 w 228600"/>
              <a:gd name="connsiteY8" fmla="*/ 178434 h 299973"/>
              <a:gd name="connsiteX9" fmla="*/ 187705 w 228600"/>
              <a:gd name="connsiteY9" fmla="*/ 247014 h 299973"/>
              <a:gd name="connsiteX10" fmla="*/ 146430 w 228600"/>
              <a:gd name="connsiteY10" fmla="*/ 198627 h 299973"/>
              <a:gd name="connsiteX11" fmla="*/ 138683 w 228600"/>
              <a:gd name="connsiteY11" fmla="*/ 268858 h 299973"/>
              <a:gd name="connsiteX12" fmla="*/ 111505 w 228600"/>
              <a:gd name="connsiteY12" fmla="*/ 204977 h 299973"/>
              <a:gd name="connsiteX13" fmla="*/ 91058 w 228600"/>
              <a:gd name="connsiteY13" fmla="*/ 293623 h 299973"/>
              <a:gd name="connsiteX14" fmla="*/ 83439 w 228600"/>
              <a:gd name="connsiteY14" fmla="*/ 214121 h 299973"/>
              <a:gd name="connsiteX15" fmla="*/ 53847 w 228600"/>
              <a:gd name="connsiteY15" fmla="*/ 240664 h 299973"/>
              <a:gd name="connsiteX16" fmla="*/ 62992 w 228600"/>
              <a:gd name="connsiteY16" fmla="*/ 191642 h 299973"/>
              <a:gd name="connsiteX17" fmla="*/ 7619 w 228600"/>
              <a:gd name="connsiteY17" fmla="*/ 200278 h 299973"/>
              <a:gd name="connsiteX18" fmla="*/ 43433 w 228600"/>
              <a:gd name="connsiteY18" fmla="*/ 162940 h 299973"/>
              <a:gd name="connsiteX19" fmla="*/ 6350 w 228600"/>
              <a:gd name="connsiteY19" fmla="*/ 120903 h 299973"/>
              <a:gd name="connsiteX20" fmla="*/ 52578 w 228600"/>
              <a:gd name="connsiteY20" fmla="*/ 107569 h 299973"/>
              <a:gd name="connsiteX21" fmla="*/ 10032 w 228600"/>
              <a:gd name="connsiteY21" fmla="*/ 36829 h 299973"/>
              <a:gd name="connsiteX22" fmla="*/ 79375 w 228600"/>
              <a:gd name="connsiteY22" fmla="*/ 90296 h 299973"/>
              <a:gd name="connsiteX23" fmla="*/ 89789 w 228600"/>
              <a:gd name="connsiteY23" fmla="*/ 36829 h 299973"/>
              <a:gd name="connsiteX24" fmla="*/ 114300 w 228600"/>
              <a:gd name="connsiteY24" fmla="*/ 83438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28600" h="299973">
                <a:moveTo>
                  <a:pt x="114300" y="83438"/>
                </a:moveTo>
                <a:lnTo>
                  <a:pt x="151383" y="6350"/>
                </a:lnTo>
                <a:lnTo>
                  <a:pt x="147828" y="77088"/>
                </a:lnTo>
                <a:lnTo>
                  <a:pt x="189992" y="65531"/>
                </a:lnTo>
                <a:lnTo>
                  <a:pt x="173228" y="103632"/>
                </a:lnTo>
                <a:lnTo>
                  <a:pt x="217169" y="114553"/>
                </a:lnTo>
                <a:lnTo>
                  <a:pt x="182244" y="145669"/>
                </a:lnTo>
                <a:lnTo>
                  <a:pt x="222250" y="183133"/>
                </a:lnTo>
                <a:lnTo>
                  <a:pt x="174625" y="178434"/>
                </a:lnTo>
                <a:lnTo>
                  <a:pt x="187705" y="247014"/>
                </a:lnTo>
                <a:lnTo>
                  <a:pt x="146430" y="198627"/>
                </a:lnTo>
                <a:lnTo>
                  <a:pt x="138683" y="268858"/>
                </a:lnTo>
                <a:lnTo>
                  <a:pt x="111505" y="204977"/>
                </a:lnTo>
                <a:lnTo>
                  <a:pt x="91058" y="293623"/>
                </a:lnTo>
                <a:lnTo>
                  <a:pt x="83439" y="214121"/>
                </a:lnTo>
                <a:lnTo>
                  <a:pt x="53847" y="240664"/>
                </a:lnTo>
                <a:lnTo>
                  <a:pt x="62992" y="191642"/>
                </a:lnTo>
                <a:lnTo>
                  <a:pt x="7619" y="200278"/>
                </a:lnTo>
                <a:lnTo>
                  <a:pt x="43433" y="162940"/>
                </a:lnTo>
                <a:lnTo>
                  <a:pt x="6350" y="120903"/>
                </a:lnTo>
                <a:lnTo>
                  <a:pt x="52578" y="107569"/>
                </a:lnTo>
                <a:lnTo>
                  <a:pt x="10032" y="36829"/>
                </a:lnTo>
                <a:lnTo>
                  <a:pt x="79375" y="90296"/>
                </a:lnTo>
                <a:lnTo>
                  <a:pt x="89789" y="36829"/>
                </a:lnTo>
                <a:lnTo>
                  <a:pt x="114300" y="834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ED052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932426" y="4797488"/>
            <a:ext cx="3168650" cy="576262"/>
          </a:xfrm>
          <a:custGeom>
            <a:avLst/>
            <a:gdLst>
              <a:gd name="connsiteX0" fmla="*/ 0 w 3168650"/>
              <a:gd name="connsiteY0" fmla="*/ 576262 h 576262"/>
              <a:gd name="connsiteX1" fmla="*/ 3168650 w 3168650"/>
              <a:gd name="connsiteY1" fmla="*/ 576262 h 576262"/>
              <a:gd name="connsiteX2" fmla="*/ 3168650 w 3168650"/>
              <a:gd name="connsiteY2" fmla="*/ 0 h 576262"/>
              <a:gd name="connsiteX3" fmla="*/ 0 w 3168650"/>
              <a:gd name="connsiteY3" fmla="*/ 0 h 576262"/>
              <a:gd name="connsiteX4" fmla="*/ 0 w 3168650"/>
              <a:gd name="connsiteY4" fmla="*/ 576262 h 576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68650" h="576262">
                <a:moveTo>
                  <a:pt x="0" y="576262"/>
                </a:moveTo>
                <a:lnTo>
                  <a:pt x="3168650" y="576262"/>
                </a:lnTo>
                <a:lnTo>
                  <a:pt x="3168650" y="0"/>
                </a:lnTo>
                <a:lnTo>
                  <a:pt x="0" y="0"/>
                </a:lnTo>
                <a:lnTo>
                  <a:pt x="0" y="576262"/>
                </a:lnTo>
              </a:path>
            </a:pathLst>
          </a:custGeom>
          <a:solidFill>
            <a:srgbClr val="99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932426" y="5516562"/>
            <a:ext cx="3168650" cy="576262"/>
          </a:xfrm>
          <a:custGeom>
            <a:avLst/>
            <a:gdLst>
              <a:gd name="connsiteX0" fmla="*/ 0 w 3168650"/>
              <a:gd name="connsiteY0" fmla="*/ 576262 h 576262"/>
              <a:gd name="connsiteX1" fmla="*/ 3168650 w 3168650"/>
              <a:gd name="connsiteY1" fmla="*/ 576262 h 576262"/>
              <a:gd name="connsiteX2" fmla="*/ 3168650 w 3168650"/>
              <a:gd name="connsiteY2" fmla="*/ 0 h 576262"/>
              <a:gd name="connsiteX3" fmla="*/ 0 w 3168650"/>
              <a:gd name="connsiteY3" fmla="*/ 0 h 576262"/>
              <a:gd name="connsiteX4" fmla="*/ 0 w 3168650"/>
              <a:gd name="connsiteY4" fmla="*/ 576262 h 576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68650" h="576262">
                <a:moveTo>
                  <a:pt x="0" y="576262"/>
                </a:moveTo>
                <a:lnTo>
                  <a:pt x="3168650" y="576262"/>
                </a:lnTo>
                <a:lnTo>
                  <a:pt x="3168650" y="0"/>
                </a:lnTo>
                <a:lnTo>
                  <a:pt x="0" y="0"/>
                </a:lnTo>
                <a:lnTo>
                  <a:pt x="0" y="576262"/>
                </a:lnTo>
              </a:path>
            </a:pathLst>
          </a:custGeom>
          <a:solidFill>
            <a:srgbClr val="99FF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1651000"/>
            <a:ext cx="5854700" cy="1016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2108200"/>
            <a:ext cx="965200" cy="10160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133600"/>
            <a:ext cx="965200" cy="10160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2800" y="2108200"/>
            <a:ext cx="965200" cy="10287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8600" y="2120900"/>
            <a:ext cx="952500" cy="1016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36700" y="3187700"/>
            <a:ext cx="5778500" cy="342900"/>
          </a:xfrm>
          <a:prstGeom prst="rect">
            <a:avLst/>
          </a:prstGeom>
          <a:noFill/>
        </p:spPr>
      </p:pic>
      <p:sp>
        <p:nvSpPr>
          <p:cNvPr id="24" name="TextBox 1"/>
          <p:cNvSpPr txBox="1"/>
          <p:nvPr/>
        </p:nvSpPr>
        <p:spPr>
          <a:xfrm>
            <a:off x="3048000" y="767532"/>
            <a:ext cx="1798569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181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b="1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98500" y="2006600"/>
            <a:ext cx="36703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318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网络带宽：</a:t>
            </a:r>
            <a:r>
              <a:rPr lang="en-US" altLang="zh-CN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bps</a:t>
            </a:r>
          </a:p>
          <a:p>
            <a:pPr>
              <a:lnSpc>
                <a:spcPts val="3500"/>
              </a:lnSpc>
              <a:tabLst>
                <a:tab pos="4318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数据帧最小长度：</a:t>
            </a:r>
            <a:r>
              <a:rPr lang="en-US" altLang="zh-CN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(bits)</a:t>
            </a:r>
          </a:p>
          <a:p>
            <a:pPr>
              <a:lnSpc>
                <a:spcPts val="2700"/>
              </a:lnSpc>
              <a:tabLst>
                <a:tab pos="431800" algn="l"/>
              </a:tabLst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信号传播速度：</a:t>
            </a:r>
            <a:r>
              <a:rPr lang="en-US" altLang="zh-CN" sz="2402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(m/s)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041900" y="1968500"/>
            <a:ext cx="2946400" cy="416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8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71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1871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795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  <a:tab pos="190500" algn="l"/>
                <a:tab pos="250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871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sz="1871" b="1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520034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CSMA/CD</a:t>
            </a:r>
            <a:r>
              <a:rPr lang="zh-CN" altLang="en-US" dirty="0" smtClean="0"/>
              <a:t>效率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61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22300" y="419100"/>
            <a:ext cx="75057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098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2098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LAN中2个结点间的最大传播延迟</a:t>
            </a:r>
          </a:p>
          <a:p>
            <a:pPr>
              <a:lnSpc>
                <a:spcPts val="4600"/>
              </a:lnSpc>
              <a:tabLst>
                <a:tab pos="2209800" algn="l"/>
              </a:tabLst>
            </a:pPr>
            <a:r>
              <a:rPr lang="en-US" altLang="zh-CN" sz="32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最长帧传输延迟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2300" y="4826000"/>
            <a:ext cx="73533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429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趋近于0或者t</a:t>
            </a:r>
            <a:r>
              <a:rPr lang="en-US" altLang="zh-CN" sz="213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趋近于∞时，效率</a:t>
            </a:r>
          </a:p>
          <a:p>
            <a:pPr>
              <a:lnSpc>
                <a:spcPts val="32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趋近于1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远优于ALOHA，并且简单、分散！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708400" y="2946400"/>
            <a:ext cx="24638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5700"/>
              </a:lnSpc>
              <a:tabLst>
                <a:tab pos="1143000" algn="l"/>
              </a:tabLst>
            </a:pPr>
            <a:r>
              <a:rPr lang="en-US" altLang="zh-CN" sz="3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36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</a:t>
            </a:r>
            <a:r>
              <a:rPr lang="en-US" altLang="zh-CN" sz="3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CN" sz="3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215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prop</a:t>
            </a:r>
            <a:r>
              <a:rPr lang="en-US" altLang="zh-CN" sz="369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/t</a:t>
            </a:r>
            <a:r>
              <a:rPr lang="en-US" altLang="zh-CN" sz="215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11400" y="3060700"/>
            <a:ext cx="1295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500"/>
              </a:lnSpc>
              <a:tabLst/>
            </a:pPr>
            <a:r>
              <a:rPr lang="en-US" altLang="zh-CN" sz="369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效率</a:t>
            </a:r>
            <a:r>
              <a:rPr lang="en-US" altLang="zh-CN" sz="36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92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</a:p>
        </p:txBody>
      </p:sp>
    </p:spTree>
    <p:extLst>
      <p:ext uri="{BB962C8B-B14F-4D97-AF65-F5344CB8AC3E}">
        <p14:creationId xmlns:p14="http://schemas.microsoft.com/office/powerpoint/2010/main" val="16609889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62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1524000" y="2794000"/>
            <a:ext cx="1752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A.增加160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C.减少160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81600" y="2794000"/>
            <a:ext cx="15875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B.增加80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D.减少80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09600" y="3886200"/>
            <a:ext cx="74549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914400" algn="l"/>
              </a:tabLst>
            </a:pP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解：根据CSMA/CD协议工作原理，有</a:t>
            </a:r>
          </a:p>
          <a:p>
            <a:pPr>
              <a:lnSpc>
                <a:spcPts val="38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2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/R=2*d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2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/V,则d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2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=(V/2R)*L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2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，于是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Δd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=(V/2R)*Δ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将V=200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km/s,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R=1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Gbps,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ΔL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=-800bit,代入得：</a:t>
            </a:r>
          </a:p>
          <a:p>
            <a:pPr>
              <a:lnSpc>
                <a:spcPts val="34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Δd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=(200000*10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/(2*10</a:t>
            </a:r>
            <a:r>
              <a:rPr lang="en-US" altLang="zh-CN" sz="1596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))*(-800)=-80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>
              <a:lnSpc>
                <a:spcPts val="3000"/>
              </a:lnSpc>
              <a:tabLst>
                <a:tab pos="914400" algn="l"/>
              </a:tabLst>
            </a:pPr>
            <a:r>
              <a:rPr lang="en-US" altLang="zh-CN" sz="24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答案：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" y="798334"/>
            <a:ext cx="8132034" cy="20210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842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在一个采用CSMA/CD协议的网络中，传输介质是一根完</a:t>
            </a:r>
          </a:p>
          <a:p>
            <a:pPr>
              <a:lnSpc>
                <a:spcPts val="28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整的电缆，传输速率为1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Gbps，电缆中的信号传播速度是</a:t>
            </a:r>
          </a:p>
          <a:p>
            <a:pPr>
              <a:lnSpc>
                <a:spcPts val="28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000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km/s。若最小数据帧长度减少800比特，则最远的两</a:t>
            </a:r>
          </a:p>
          <a:p>
            <a:pPr>
              <a:lnSpc>
                <a:spcPts val="2700"/>
              </a:lnSpc>
              <a:tabLst>
                <a:tab pos="584200" algn="l"/>
                <a:tab pos="35560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个站点之间的距离至少需要</a:t>
            </a:r>
          </a:p>
        </p:txBody>
      </p:sp>
    </p:spTree>
    <p:extLst>
      <p:ext uri="{BB962C8B-B14F-4D97-AF65-F5344CB8AC3E}">
        <p14:creationId xmlns:p14="http://schemas.microsoft.com/office/powerpoint/2010/main" val="22776027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轮转访问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63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43360" y="1066800"/>
            <a:ext cx="7835478" cy="44961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信道划分MAC协议：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网络负载重时，共享信道</a:t>
            </a:r>
            <a:r>
              <a:rPr lang="en-US" altLang="zh-CN" sz="2402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效率高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，且</a:t>
            </a:r>
            <a:r>
              <a:rPr lang="en-US" altLang="zh-CN" sz="2402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公平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网络负载轻时，共享信道</a:t>
            </a:r>
            <a:r>
              <a:rPr lang="en-US" altLang="zh-CN" sz="2400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效率低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随机访问MAC协议：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网络负载轻时，共享信道</a:t>
            </a:r>
            <a:r>
              <a:rPr lang="en-US" altLang="zh-CN" sz="2400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效率高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，单个结点可以利用</a:t>
            </a:r>
          </a:p>
          <a:p>
            <a:pPr>
              <a:lnSpc>
                <a:spcPts val="26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信道的全部带宽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网络负载重时，产生冲突开销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轮转访问MAC协议：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892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综合两者的优点！</a:t>
            </a:r>
          </a:p>
        </p:txBody>
      </p:sp>
    </p:spTree>
    <p:extLst>
      <p:ext uri="{BB962C8B-B14F-4D97-AF65-F5344CB8AC3E}">
        <p14:creationId xmlns:p14="http://schemas.microsoft.com/office/powerpoint/2010/main" val="162455125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64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85800"/>
            <a:ext cx="3218830" cy="3649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3204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轮询(polling):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主结点轮流“邀请”</a:t>
            </a:r>
          </a:p>
          <a:p>
            <a:pPr>
              <a:lnSpc>
                <a:spcPts val="30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从属结点发送数据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典型应用：</a:t>
            </a:r>
          </a:p>
          <a:p>
            <a:pPr>
              <a:lnSpc>
                <a:spcPts val="33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“哑(dumb)”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</a:t>
            </a:r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设备</a:t>
            </a:r>
          </a:p>
        </p:txBody>
      </p:sp>
    </p:spTree>
    <p:extLst>
      <p:ext uri="{BB962C8B-B14F-4D97-AF65-F5344CB8AC3E}">
        <p14:creationId xmlns:p14="http://schemas.microsoft.com/office/powerpoint/2010/main" val="149746347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65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85800"/>
            <a:ext cx="3218830" cy="3649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3204" dirty="0">
                <a:solidFill>
                  <a:srgbClr val="990033"/>
                </a:solidFill>
                <a:latin typeface="Times New Roman" pitchFamily="18" charset="0"/>
                <a:cs typeface="Times New Roman" pitchFamily="18" charset="0"/>
              </a:rPr>
              <a:t>轮询(polling):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主结点轮流“邀请”</a:t>
            </a:r>
          </a:p>
          <a:p>
            <a:pPr>
              <a:lnSpc>
                <a:spcPts val="30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从属结点发送数据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典型应用：</a:t>
            </a:r>
          </a:p>
          <a:p>
            <a:pPr>
              <a:lnSpc>
                <a:spcPts val="33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“哑(dumb)”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从属</a:t>
            </a:r>
          </a:p>
          <a:p>
            <a:pPr>
              <a:lnSpc>
                <a:spcPts val="3100"/>
              </a:lnSpc>
              <a:tabLst>
                <a:tab pos="342900" algn="l"/>
                <a:tab pos="444500" algn="l"/>
                <a:tab pos="17399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设备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9600" y="3962400"/>
            <a:ext cx="1987724" cy="30598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</a:t>
            </a:r>
          </a:p>
          <a:p>
            <a:pPr>
              <a:lnSpc>
                <a:spcPts val="32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问题：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轮询开销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等待延迟</a:t>
            </a:r>
          </a:p>
          <a:p>
            <a:pPr>
              <a:lnSpc>
                <a:spcPts val="34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单点故障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42900" algn="l"/>
                <a:tab pos="444500" algn="l"/>
                <a:tab pos="457200" algn="l"/>
                <a:tab pos="1790700" algn="l"/>
              </a:tabLst>
            </a:pPr>
            <a:r>
              <a:rPr lang="en-US" altLang="zh-CN" dirty="0"/>
              <a:t>			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726176" y="2633726"/>
            <a:ext cx="939800" cy="1785873"/>
          </a:xfrm>
          <a:custGeom>
            <a:avLst/>
            <a:gdLst>
              <a:gd name="connsiteX0" fmla="*/ 933450 w 939800"/>
              <a:gd name="connsiteY0" fmla="*/ 6350 h 1785873"/>
              <a:gd name="connsiteX1" fmla="*/ 6350 w 939800"/>
              <a:gd name="connsiteY1" fmla="*/ 1779523 h 1785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800" h="1785873">
                <a:moveTo>
                  <a:pt x="933450" y="6350"/>
                </a:moveTo>
                <a:lnTo>
                  <a:pt x="6350" y="1779523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516751" y="2898775"/>
            <a:ext cx="871474" cy="25400"/>
          </a:xfrm>
          <a:custGeom>
            <a:avLst/>
            <a:gdLst>
              <a:gd name="connsiteX0" fmla="*/ 6350 w 871474"/>
              <a:gd name="connsiteY0" fmla="*/ 6350 h 25400"/>
              <a:gd name="connsiteX1" fmla="*/ 865123 w 871474"/>
              <a:gd name="connsiteY1" fmla="*/ 190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474" h="25400">
                <a:moveTo>
                  <a:pt x="6350" y="6350"/>
                </a:moveTo>
                <a:lnTo>
                  <a:pt x="865123" y="190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8700" y="2260600"/>
            <a:ext cx="1676400" cy="2514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2514600"/>
            <a:ext cx="812800" cy="6985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7175500" y="3251200"/>
            <a:ext cx="825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master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378700" y="26543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poll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991100" y="3581400"/>
            <a:ext cx="811119" cy="32474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04800" algn="l"/>
                <a:tab pos="4191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04800" algn="l"/>
                <a:tab pos="4191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slaves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04800" algn="l"/>
                <a:tab pos="419100" algn="l"/>
              </a:tabLst>
            </a:pPr>
            <a:r>
              <a:rPr lang="en-US" altLang="zh-CN" dirty="0"/>
              <a:t>	</a:t>
            </a:r>
            <a:endParaRPr lang="en-US" altLang="zh-CN" sz="1800" dirty="0">
              <a:solidFill>
                <a:srgbClr val="89A3E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905500" y="2463800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7690198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66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09600"/>
            <a:ext cx="3909725" cy="28161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令牌传递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(token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passing):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控制令牌依次从一个结</a:t>
            </a:r>
          </a:p>
          <a:p>
            <a:pPr>
              <a:lnSpc>
                <a:spcPts val="32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点传递到下一个结点.</a:t>
            </a: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令牌：特殊帧</a:t>
            </a:r>
          </a:p>
        </p:txBody>
      </p:sp>
    </p:spTree>
    <p:extLst>
      <p:ext uri="{BB962C8B-B14F-4D97-AF65-F5344CB8AC3E}">
        <p14:creationId xmlns:p14="http://schemas.microsoft.com/office/powerpoint/2010/main" val="35701431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轮转访问</a:t>
            </a:r>
            <a:r>
              <a:rPr lang="en-US" altLang="zh-CN" dirty="0"/>
              <a:t>MAC</a:t>
            </a:r>
            <a:r>
              <a:rPr lang="zh-CN" altLang="en-US" dirty="0"/>
              <a:t>协议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67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609600" y="609600"/>
            <a:ext cx="3909725" cy="3329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令牌传递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(token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passing):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控制令牌依次从一个结</a:t>
            </a:r>
          </a:p>
          <a:p>
            <a:pPr>
              <a:lnSpc>
                <a:spcPts val="3200"/>
              </a:lnSpc>
              <a:tabLst>
                <a:tab pos="342900" algn="l"/>
                <a:tab pos="17526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点传递到下一个结点.</a:t>
            </a: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令牌：</a:t>
            </a:r>
            <a:r>
              <a:rPr lang="en-US" altLang="zh-CN" sz="2795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特殊帧</a:t>
            </a:r>
            <a:endParaRPr lang="en-US" altLang="zh-CN" sz="2795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4000"/>
              </a:lnSpc>
              <a:tabLst>
                <a:tab pos="342900" algn="l"/>
                <a:tab pos="17526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zh-CN" sz="2795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6008687" y="2362263"/>
            <a:ext cx="2074926" cy="2806700"/>
          </a:xfrm>
          <a:custGeom>
            <a:avLst/>
            <a:gdLst>
              <a:gd name="connsiteX0" fmla="*/ 14287 w 2074926"/>
              <a:gd name="connsiteY0" fmla="*/ 1403286 h 2806700"/>
              <a:gd name="connsiteX1" fmla="*/ 1037399 w 2074926"/>
              <a:gd name="connsiteY1" fmla="*/ 14287 h 2806700"/>
              <a:gd name="connsiteX2" fmla="*/ 2060638 w 2074926"/>
              <a:gd name="connsiteY2" fmla="*/ 1403286 h 2806700"/>
              <a:gd name="connsiteX3" fmla="*/ 1037399 w 2074926"/>
              <a:gd name="connsiteY3" fmla="*/ 2792412 h 2806700"/>
              <a:gd name="connsiteX4" fmla="*/ 14287 w 2074926"/>
              <a:gd name="connsiteY4" fmla="*/ 1403286 h 2806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4926" h="2806700">
                <a:moveTo>
                  <a:pt x="14287" y="1403286"/>
                </a:moveTo>
                <a:cubicBezTo>
                  <a:pt x="14287" y="636079"/>
                  <a:pt x="472376" y="14287"/>
                  <a:pt x="1037399" y="14287"/>
                </a:cubicBezTo>
                <a:cubicBezTo>
                  <a:pt x="1602549" y="14287"/>
                  <a:pt x="2060638" y="636079"/>
                  <a:pt x="2060638" y="1403286"/>
                </a:cubicBezTo>
                <a:cubicBezTo>
                  <a:pt x="2060638" y="2170493"/>
                  <a:pt x="1602549" y="2792412"/>
                  <a:pt x="1037399" y="2792412"/>
                </a:cubicBezTo>
                <a:cubicBezTo>
                  <a:pt x="472376" y="2792412"/>
                  <a:pt x="14287" y="2170493"/>
                  <a:pt x="14287" y="14032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701800"/>
            <a:ext cx="812800" cy="7112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0" y="3416300"/>
            <a:ext cx="812800" cy="698500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4940300" y="2844800"/>
            <a:ext cx="10160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5842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(nothing</a:t>
            </a:r>
          </a:p>
          <a:p>
            <a:pPr>
              <a:lnSpc>
                <a:spcPts val="2400"/>
              </a:lnSpc>
              <a:tabLst>
                <a:tab pos="584200" algn="l"/>
              </a:tabLst>
            </a:pP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send)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13" name="Freeform 3"/>
          <p:cNvSpPr/>
          <p:nvPr/>
        </p:nvSpPr>
        <p:spPr>
          <a:xfrm>
            <a:off x="6865144" y="1477168"/>
            <a:ext cx="287337" cy="333375"/>
          </a:xfrm>
          <a:custGeom>
            <a:avLst/>
            <a:gdLst>
              <a:gd name="connsiteX0" fmla="*/ 6350 w 287337"/>
              <a:gd name="connsiteY0" fmla="*/ 327025 h 333375"/>
              <a:gd name="connsiteX1" fmla="*/ 280987 w 287337"/>
              <a:gd name="connsiteY1" fmla="*/ 327025 h 333375"/>
              <a:gd name="connsiteX2" fmla="*/ 280987 w 287337"/>
              <a:gd name="connsiteY2" fmla="*/ 6350 h 333375"/>
              <a:gd name="connsiteX3" fmla="*/ 6350 w 287337"/>
              <a:gd name="connsiteY3" fmla="*/ 6350 h 333375"/>
              <a:gd name="connsiteX4" fmla="*/ 6350 w 287337"/>
              <a:gd name="connsiteY4" fmla="*/ 32702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7337" h="333375">
                <a:moveTo>
                  <a:pt x="6350" y="327025"/>
                </a:moveTo>
                <a:lnTo>
                  <a:pt x="280987" y="327025"/>
                </a:lnTo>
                <a:lnTo>
                  <a:pt x="280987" y="6350"/>
                </a:lnTo>
                <a:lnTo>
                  <a:pt x="6350" y="6350"/>
                </a:lnTo>
                <a:lnTo>
                  <a:pt x="6350" y="327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605651" y="5761037"/>
            <a:ext cx="823912" cy="333375"/>
          </a:xfrm>
          <a:custGeom>
            <a:avLst/>
            <a:gdLst>
              <a:gd name="connsiteX0" fmla="*/ 6350 w 823912"/>
              <a:gd name="connsiteY0" fmla="*/ 327025 h 333375"/>
              <a:gd name="connsiteX1" fmla="*/ 817562 w 823912"/>
              <a:gd name="connsiteY1" fmla="*/ 327025 h 333375"/>
              <a:gd name="connsiteX2" fmla="*/ 817562 w 823912"/>
              <a:gd name="connsiteY2" fmla="*/ 6350 h 333375"/>
              <a:gd name="connsiteX3" fmla="*/ 6350 w 823912"/>
              <a:gd name="connsiteY3" fmla="*/ 6350 h 333375"/>
              <a:gd name="connsiteX4" fmla="*/ 6350 w 823912"/>
              <a:gd name="connsiteY4" fmla="*/ 327025 h 333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3912" h="333375">
                <a:moveTo>
                  <a:pt x="6350" y="327025"/>
                </a:moveTo>
                <a:lnTo>
                  <a:pt x="817562" y="327025"/>
                </a:lnTo>
                <a:lnTo>
                  <a:pt x="817562" y="6350"/>
                </a:lnTo>
                <a:lnTo>
                  <a:pt x="6350" y="6350"/>
                </a:lnTo>
                <a:lnTo>
                  <a:pt x="6350" y="3270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2840" y="3374040"/>
            <a:ext cx="800100" cy="7112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0500" y="5156200"/>
            <a:ext cx="800100" cy="698500"/>
          </a:xfrm>
          <a:prstGeom prst="rect">
            <a:avLst/>
          </a:prstGeom>
          <a:noFill/>
        </p:spPr>
      </p:pic>
      <p:sp>
        <p:nvSpPr>
          <p:cNvPr id="18" name="Freeform 3"/>
          <p:cNvSpPr/>
          <p:nvPr/>
        </p:nvSpPr>
        <p:spPr>
          <a:xfrm>
            <a:off x="6865144" y="1485900"/>
            <a:ext cx="274637" cy="320675"/>
          </a:xfrm>
          <a:custGeom>
            <a:avLst/>
            <a:gdLst>
              <a:gd name="connsiteX0" fmla="*/ 0 w 274637"/>
              <a:gd name="connsiteY0" fmla="*/ 320675 h 320675"/>
              <a:gd name="connsiteX1" fmla="*/ 274637 w 274637"/>
              <a:gd name="connsiteY1" fmla="*/ 320675 h 320675"/>
              <a:gd name="connsiteX2" fmla="*/ 274637 w 274637"/>
              <a:gd name="connsiteY2" fmla="*/ 0 h 320675"/>
              <a:gd name="connsiteX3" fmla="*/ 0 w 274637"/>
              <a:gd name="connsiteY3" fmla="*/ 0 h 320675"/>
              <a:gd name="connsiteX4" fmla="*/ 0 w 274637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4637" h="320675">
                <a:moveTo>
                  <a:pt x="0" y="320675"/>
                </a:moveTo>
                <a:lnTo>
                  <a:pt x="274637" y="320675"/>
                </a:lnTo>
                <a:lnTo>
                  <a:pt x="274637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00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"/>
          <p:cNvSpPr txBox="1"/>
          <p:nvPr/>
        </p:nvSpPr>
        <p:spPr>
          <a:xfrm>
            <a:off x="6898154" y="1542899"/>
            <a:ext cx="216478" cy="3667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475756" y="3557533"/>
            <a:ext cx="216478" cy="3667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1" name="Freeform 3"/>
          <p:cNvSpPr/>
          <p:nvPr/>
        </p:nvSpPr>
        <p:spPr>
          <a:xfrm>
            <a:off x="6612001" y="5767387"/>
            <a:ext cx="811212" cy="320675"/>
          </a:xfrm>
          <a:custGeom>
            <a:avLst/>
            <a:gdLst>
              <a:gd name="connsiteX0" fmla="*/ 0 w 811212"/>
              <a:gd name="connsiteY0" fmla="*/ 320675 h 320675"/>
              <a:gd name="connsiteX1" fmla="*/ 811212 w 811212"/>
              <a:gd name="connsiteY1" fmla="*/ 320675 h 320675"/>
              <a:gd name="connsiteX2" fmla="*/ 811212 w 811212"/>
              <a:gd name="connsiteY2" fmla="*/ 0 h 320675"/>
              <a:gd name="connsiteX3" fmla="*/ 0 w 811212"/>
              <a:gd name="connsiteY3" fmla="*/ 0 h 320675"/>
              <a:gd name="connsiteX4" fmla="*/ 0 w 811212"/>
              <a:gd name="connsiteY4" fmla="*/ 320675 h 320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1212" h="320675">
                <a:moveTo>
                  <a:pt x="0" y="320675"/>
                </a:moveTo>
                <a:lnTo>
                  <a:pt x="811212" y="320675"/>
                </a:lnTo>
                <a:lnTo>
                  <a:pt x="811212" y="0"/>
                </a:lnTo>
                <a:lnTo>
                  <a:pt x="0" y="0"/>
                </a:lnTo>
                <a:lnTo>
                  <a:pt x="0" y="320675"/>
                </a:lnTo>
              </a:path>
            </a:pathLst>
          </a:custGeom>
          <a:solidFill>
            <a:srgbClr val="99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1"/>
          <p:cNvSpPr txBox="1"/>
          <p:nvPr/>
        </p:nvSpPr>
        <p:spPr>
          <a:xfrm>
            <a:off x="1190419" y="3961900"/>
            <a:ext cx="62230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令牌开销</a:t>
            </a:r>
          </a:p>
          <a:p>
            <a:pPr>
              <a:lnSpc>
                <a:spcPts val="34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等待延迟</a:t>
            </a:r>
          </a:p>
          <a:p>
            <a:pPr>
              <a:lnSpc>
                <a:spcPts val="3400"/>
              </a:lnSpc>
              <a:tabLst>
                <a:tab pos="54991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单点故障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5499100" algn="l"/>
              </a:tabLst>
            </a:pPr>
            <a:r>
              <a:rPr lang="en-US" altLang="zh-CN" dirty="0"/>
              <a:t>	</a:t>
            </a:r>
            <a:r>
              <a:rPr lang="en-US" altLang="zh-CN" sz="2795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5539802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</a:t>
            </a:r>
            <a:r>
              <a:rPr lang="zh-CN" altLang="en-US" dirty="0" smtClean="0"/>
              <a:t>协议总结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68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762000" y="762000"/>
            <a:ext cx="7239161" cy="4906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信道划分MAC协议</a:t>
            </a:r>
            <a:r>
              <a:rPr lang="en-US" altLang="zh-CN" sz="2795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：时间、频带、码片划分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TDMA、FDMA、CDMA</a:t>
            </a:r>
          </a:p>
          <a:p>
            <a:pPr>
              <a:lnSpc>
                <a:spcPts val="40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随机访问MAC协议：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ALOHA,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S-ALOHA,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CSMA/CD应用于以太网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CSMA/CA应用802.11无线局域网</a:t>
            </a:r>
          </a:p>
          <a:p>
            <a:pPr>
              <a:lnSpc>
                <a:spcPts val="4000"/>
              </a:lnSpc>
              <a:tabLst>
                <a:tab pos="457200" algn="l"/>
                <a:tab pos="2235200" algn="l"/>
              </a:tabLst>
            </a:pPr>
            <a:r>
              <a:rPr lang="en-US" altLang="zh-CN" sz="2795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90707"/>
                </a:solidFill>
                <a:latin typeface="Times New Roman" pitchFamily="18" charset="0"/>
                <a:cs typeface="Times New Roman" pitchFamily="18" charset="0"/>
              </a:rPr>
              <a:t>轮转访问MAC协议：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主结点轮询；令牌传递</a:t>
            </a:r>
          </a:p>
          <a:p>
            <a:pPr>
              <a:lnSpc>
                <a:spcPts val="3400"/>
              </a:lnSpc>
              <a:tabLst>
                <a:tab pos="457200" algn="l"/>
                <a:tab pos="2235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蓝牙、FDDI、令牌环网</a:t>
            </a:r>
          </a:p>
        </p:txBody>
      </p:sp>
    </p:spTree>
    <p:extLst>
      <p:ext uri="{BB962C8B-B14F-4D97-AF65-F5344CB8AC3E}">
        <p14:creationId xmlns:p14="http://schemas.microsoft.com/office/powerpoint/2010/main" val="17511942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0452B-8E59-4B6F-B4E4-040E07CAF786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748B40-4034-42EB-B38D-FB227EFD074D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8077200" cy="762000"/>
          </a:xfrm>
        </p:spPr>
        <p:txBody>
          <a:bodyPr/>
          <a:lstStyle/>
          <a:p>
            <a:r>
              <a:rPr lang="zh-CN" altLang="en-US" sz="3600" b="1" dirty="0" smtClean="0">
                <a:ea typeface="宋体" pitchFamily="2" charset="-122"/>
              </a:rPr>
              <a:t>无冲突（</a:t>
            </a:r>
            <a:r>
              <a:rPr lang="en-US" altLang="zh-CN" sz="3600" b="1" dirty="0" smtClean="0">
                <a:ea typeface="宋体" pitchFamily="2" charset="-122"/>
              </a:rPr>
              <a:t>Collision-Free</a:t>
            </a:r>
            <a:r>
              <a:rPr lang="zh-CN" altLang="en-US" sz="3600" b="1" dirty="0" smtClean="0">
                <a:ea typeface="宋体" pitchFamily="2" charset="-122"/>
              </a:rPr>
              <a:t>）</a:t>
            </a:r>
            <a:r>
              <a:rPr lang="zh-CN" altLang="en-US" sz="3600" b="1" dirty="0">
                <a:ea typeface="宋体" pitchFamily="2" charset="-122"/>
              </a:rPr>
              <a:t>协议</a:t>
            </a:r>
            <a:r>
              <a:rPr lang="en-US" altLang="zh-CN" sz="3600" b="1" dirty="0" smtClean="0">
                <a:ea typeface="宋体" pitchFamily="2" charset="-122"/>
              </a:rPr>
              <a:t>:</a:t>
            </a:r>
            <a:r>
              <a:rPr lang="en-US" altLang="zh-CN" sz="3600" dirty="0">
                <a:ea typeface="宋体" pitchFamily="2" charset="-122"/>
              </a:rPr>
              <a:t/>
            </a:r>
            <a:br>
              <a:rPr lang="en-US" altLang="zh-CN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基本位图协议</a:t>
            </a:r>
            <a:endParaRPr lang="zh-CN" altLang="en-US" sz="3200" dirty="0">
              <a:ea typeface="宋体" pitchFamily="2" charset="-122"/>
            </a:endParaRPr>
          </a:p>
        </p:txBody>
      </p:sp>
      <p:pic>
        <p:nvPicPr>
          <p:cNvPr id="793605" name="Picture 5" descr="4-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029200"/>
            <a:ext cx="8243888" cy="146367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457200" y="121920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原则</a:t>
            </a:r>
            <a:r>
              <a:rPr lang="en-US" altLang="zh-CN" sz="2400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每个竞争期正好包含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个时隙，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号站通过在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号时隙中插入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位来声明自己有帧要发送。当所有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N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个时隙都经过后，每个站都知道了有哪些站希望传送数据。这时候，它们便按照数字顺序开始传输数据。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由于每个站都同意下一个是谁传输，所以永远不会发生冲突。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在低负载情况下的信道效率是：       ，而高负载情况下的信道效率是：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预留（</a:t>
            </a:r>
            <a:r>
              <a:rPr lang="en-US" altLang="zh-CN" sz="2400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Reservation</a:t>
            </a:r>
            <a:r>
              <a:rPr lang="zh-CN" altLang="en-US" sz="2400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）协议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在实际传输之前先广播自己有发送数据愿望的协议。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083164"/>
              </p:ext>
            </p:extLst>
          </p:nvPr>
        </p:nvGraphicFramePr>
        <p:xfrm>
          <a:off x="5257800" y="3505200"/>
          <a:ext cx="1219200" cy="354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626" name="Equation" r:id="rId4" imgW="698400" imgH="203040" progId="">
                  <p:embed/>
                </p:oleObj>
              </mc:Choice>
              <mc:Fallback>
                <p:oleObj name="Equation" r:id="rId4" imgW="698400" imgH="20304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505200"/>
                        <a:ext cx="1219200" cy="3546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137385"/>
              </p:ext>
            </p:extLst>
          </p:nvPr>
        </p:nvGraphicFramePr>
        <p:xfrm>
          <a:off x="3775951" y="3886200"/>
          <a:ext cx="1150719" cy="375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627" name="Equation" r:id="rId6" imgW="622080" imgH="203040" progId="">
                  <p:embed/>
                </p:oleObj>
              </mc:Choice>
              <mc:Fallback>
                <p:oleObj name="Equation" r:id="rId6" imgW="622080" imgH="203040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951" y="3886200"/>
                        <a:ext cx="1150719" cy="375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99B78-0444-48FD-A86A-A32A8B0BA5E2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DB98F3-DDB8-4065-B144-F06A4D92030C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介质共享问题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51621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z="3200" dirty="0">
                <a:ea typeface="宋体" pitchFamily="2" charset="-122"/>
              </a:rPr>
              <a:t>亟待解决的</a:t>
            </a:r>
            <a:r>
              <a:rPr lang="zh-CN" altLang="en-US" sz="3200" dirty="0" smtClean="0">
                <a:ea typeface="宋体" pitchFamily="2" charset="-122"/>
              </a:rPr>
              <a:t>问题：</a:t>
            </a:r>
            <a:endParaRPr lang="en-US" altLang="zh-CN" sz="3200" dirty="0" smtClean="0">
              <a:ea typeface="宋体" pitchFamily="2" charset="-122"/>
            </a:endParaRPr>
          </a:p>
          <a:p>
            <a:pPr lvl="1"/>
            <a:r>
              <a:rPr lang="zh-CN" altLang="en-US" sz="2800" dirty="0" smtClean="0">
                <a:ea typeface="宋体" pitchFamily="2" charset="-122"/>
              </a:rPr>
              <a:t>哪个节点发送数据？</a:t>
            </a:r>
            <a:endParaRPr lang="en-US" altLang="zh-CN" sz="2800" dirty="0">
              <a:ea typeface="宋体" pitchFamily="2" charset="-122"/>
            </a:endParaRPr>
          </a:p>
          <a:p>
            <a:pPr lvl="1"/>
            <a:r>
              <a:rPr lang="zh-CN" altLang="en-US" sz="2800" dirty="0">
                <a:ea typeface="宋体" pitchFamily="2" charset="-122"/>
              </a:rPr>
              <a:t>是否</a:t>
            </a:r>
            <a:r>
              <a:rPr lang="zh-CN" altLang="en-US" sz="2800" dirty="0" smtClean="0">
                <a:ea typeface="宋体" pitchFamily="2" charset="-122"/>
              </a:rPr>
              <a:t>会有碰撞</a:t>
            </a:r>
            <a:r>
              <a:rPr lang="zh-CN" altLang="en-US" sz="2800" dirty="0">
                <a:ea typeface="宋体" pitchFamily="2" charset="-122"/>
              </a:rPr>
              <a:t>发生</a:t>
            </a:r>
            <a:r>
              <a:rPr lang="en-US" altLang="zh-CN" sz="2800" dirty="0" smtClean="0">
                <a:ea typeface="宋体" pitchFamily="2" charset="-122"/>
              </a:rPr>
              <a:t>?</a:t>
            </a:r>
            <a:endParaRPr lang="en-US" altLang="zh-CN" sz="2800" dirty="0">
              <a:ea typeface="宋体" pitchFamily="2" charset="-122"/>
            </a:endParaRPr>
          </a:p>
          <a:p>
            <a:pPr lvl="1"/>
            <a:r>
              <a:rPr lang="zh-CN" altLang="en-US" sz="2800" dirty="0">
                <a:ea typeface="宋体" pitchFamily="2" charset="-122"/>
              </a:rPr>
              <a:t>如何</a:t>
            </a:r>
            <a:r>
              <a:rPr lang="zh-CN" altLang="en-US" sz="2800" dirty="0" smtClean="0">
                <a:ea typeface="宋体" pitchFamily="2" charset="-122"/>
              </a:rPr>
              <a:t>在可能发生碰撞的情况下成功的发送数据帧</a:t>
            </a:r>
            <a:r>
              <a:rPr lang="zh-CN" altLang="en-US" sz="2800" dirty="0">
                <a:ea typeface="宋体" pitchFamily="2" charset="-122"/>
              </a:rPr>
              <a:t>？</a:t>
            </a:r>
            <a:endParaRPr lang="en-US" altLang="zh-CN" sz="28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0D23-143F-49B3-9962-4236F3622A3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35C72A-597D-4BE2-83AB-91842C595A01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79462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16838" cy="762000"/>
          </a:xfrm>
          <a:noFill/>
          <a:ln/>
        </p:spPr>
        <p:txBody>
          <a:bodyPr/>
          <a:lstStyle/>
          <a:p>
            <a:r>
              <a:rPr lang="zh-CN" altLang="en-US" sz="3600" b="1" dirty="0">
                <a:ea typeface="宋体" pitchFamily="2" charset="-122"/>
              </a:rPr>
              <a:t>无冲突（</a:t>
            </a:r>
            <a:r>
              <a:rPr lang="en-US" altLang="zh-CN" sz="3600" b="1" dirty="0">
                <a:ea typeface="宋体" pitchFamily="2" charset="-122"/>
              </a:rPr>
              <a:t>Collision-Free</a:t>
            </a:r>
            <a:r>
              <a:rPr lang="zh-CN" altLang="en-US" sz="3600" b="1" dirty="0">
                <a:ea typeface="宋体" pitchFamily="2" charset="-122"/>
              </a:rPr>
              <a:t>）协议</a:t>
            </a:r>
            <a:r>
              <a:rPr lang="en-US" altLang="zh-CN" sz="3600" b="1" dirty="0" smtClean="0">
                <a:ea typeface="宋体" pitchFamily="2" charset="-122"/>
              </a:rPr>
              <a:t>:</a:t>
            </a:r>
            <a:r>
              <a:rPr lang="en-US" altLang="zh-CN" sz="3600" dirty="0">
                <a:ea typeface="宋体" pitchFamily="2" charset="-122"/>
              </a:rPr>
              <a:t/>
            </a:r>
            <a:br>
              <a:rPr lang="en-US" altLang="zh-CN" sz="3600" dirty="0">
                <a:ea typeface="宋体" pitchFamily="2" charset="-122"/>
              </a:rPr>
            </a:br>
            <a:r>
              <a:rPr lang="zh-CN" altLang="en-US" sz="3600" dirty="0" smtClean="0">
                <a:ea typeface="宋体" pitchFamily="2" charset="-122"/>
              </a:rPr>
              <a:t>二进制倒计数协议</a:t>
            </a:r>
            <a:endParaRPr lang="zh-CN" altLang="en-US" sz="3600" dirty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75" y="1447800"/>
            <a:ext cx="4317766" cy="441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2400" y="1483816"/>
            <a:ext cx="449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在竞争周期内，每一个站都从高序的位开始，一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接一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地广播自己的地址，该站一旦检测到一位具有更高序的竞争者，就立即停止。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高序站的优先级比低序站的优先级高。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信道效率是：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如果发送方的地址正好是帧内的第一个字段，那么，信道的利用率是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100%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991871"/>
              </p:ext>
            </p:extLst>
          </p:nvPr>
        </p:nvGraphicFramePr>
        <p:xfrm>
          <a:off x="2514600" y="4103914"/>
          <a:ext cx="1676400" cy="391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17" name="Equation" r:id="rId4" imgW="977760" imgH="228600" progId="">
                  <p:embed/>
                </p:oleObj>
              </mc:Choice>
              <mc:Fallback>
                <p:oleObj name="Equation" r:id="rId4" imgW="977760" imgH="228600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03914"/>
                        <a:ext cx="1676400" cy="3918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1EB5F-0629-4157-A121-C3C4BF31EA7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5B595-AB2B-439C-BE83-01299502AB5B}" type="slidenum">
              <a:rPr lang="zh-CN" altLang="en-US"/>
              <a:pPr/>
              <a:t>71</a:t>
            </a:fld>
            <a:endParaRPr lang="en-US" altLang="zh-CN"/>
          </a:p>
        </p:txBody>
      </p:sp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762000"/>
          </a:xfrm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有限</a:t>
            </a:r>
            <a:r>
              <a:rPr lang="zh-CN" altLang="en-US" dirty="0" smtClean="0">
                <a:ea typeface="宋体" pitchFamily="2" charset="-122"/>
              </a:rPr>
              <a:t>竞争（</a:t>
            </a:r>
            <a:r>
              <a:rPr lang="en-US" altLang="zh-CN" dirty="0" smtClean="0">
                <a:ea typeface="宋体" pitchFamily="2" charset="-122"/>
              </a:rPr>
              <a:t>Limited-Contention </a:t>
            </a:r>
            <a:r>
              <a:rPr lang="zh-CN" altLang="en-US" dirty="0" smtClean="0">
                <a:ea typeface="宋体" pitchFamily="2" charset="-122"/>
              </a:rPr>
              <a:t>）</a:t>
            </a:r>
            <a:r>
              <a:rPr lang="zh-CN" altLang="en-US" dirty="0">
                <a:ea typeface="宋体" pitchFamily="2" charset="-122"/>
              </a:rPr>
              <a:t>协议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1000" y="1371600"/>
            <a:ext cx="861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在负载较轻的情况下，竞争方法更为理想，因为，站可以立即传输帧，时延低。但是，随着负载的增加，我们必须实施一系列的修复操作。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在高负载的情况下，无竞争方法会更好，因为，在传输帧之前，站必须声明自己需要传输数据以获取信道，具有较高的信道利用率。但是，该方法在低负载的情况下，时延较高。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有限竞争协议：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在低负载下使用竞争策略以提供较短的时延，在高负载下使用无冲突策略，从而获得良好的信道效率。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1124-D0BB-499B-9E4C-FAB2D228836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C8F09A-9635-43CD-B340-B6FB8EF90711}" type="slidenum">
              <a:rPr lang="zh-CN" altLang="en-US"/>
              <a:pPr/>
              <a:t>72</a:t>
            </a:fld>
            <a:endParaRPr lang="en-US" altLang="zh-CN"/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有限</a:t>
            </a:r>
            <a:r>
              <a:rPr lang="zh-CN" altLang="en-US" sz="3600" dirty="0" smtClean="0">
                <a:ea typeface="宋体" pitchFamily="2" charset="-122"/>
              </a:rPr>
              <a:t>竞争协议</a:t>
            </a:r>
            <a:r>
              <a:rPr lang="en-US" altLang="ja-JP" sz="3200" i="1" dirty="0" smtClean="0">
                <a:ea typeface="MS PGothic" pitchFamily="34" charset="-128"/>
              </a:rPr>
              <a:t>(</a:t>
            </a:r>
            <a:r>
              <a:rPr lang="en-US" altLang="ja-JP" sz="3200" i="1" dirty="0">
                <a:ea typeface="MS PGothic" pitchFamily="34" charset="-128"/>
              </a:rPr>
              <a:t>cont’d)</a:t>
            </a:r>
            <a:endParaRPr lang="zh-CN" altLang="en-US" sz="3200" i="1" dirty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20625"/>
            <a:ext cx="6957543" cy="27512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" y="1295400"/>
            <a:ext cx="794543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对称竞争信道：每个站尝试获得信道的概率都是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（所有站的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值均相同）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在给定时隙中，某个站成功成功地获得信道的概率是：       ，在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值最优时，概率为：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，该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概率的曲线如下所示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随着竞争者数量的减少，站获得信道的概率就会增加。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  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024260"/>
              </p:ext>
            </p:extLst>
          </p:nvPr>
        </p:nvGraphicFramePr>
        <p:xfrm>
          <a:off x="1611997" y="2412167"/>
          <a:ext cx="1131203" cy="407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6" name="Equation" r:id="rId4" imgW="634680" imgH="228600" progId="">
                  <p:embed/>
                </p:oleObj>
              </mc:Choice>
              <mc:Fallback>
                <p:oleObj name="Equation" r:id="rId4" imgW="634680" imgH="228600" progId="">
                  <p:embed/>
                  <p:pic>
                    <p:nvPicPr>
                      <p:cNvPr id="0" name="Picture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997" y="2412167"/>
                        <a:ext cx="1131203" cy="407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3045"/>
              </p:ext>
            </p:extLst>
          </p:nvPr>
        </p:nvGraphicFramePr>
        <p:xfrm>
          <a:off x="6476999" y="2438400"/>
          <a:ext cx="1371601" cy="379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67" name="Equation" r:id="rId6" imgW="825480" imgH="228600" progId="">
                  <p:embed/>
                </p:oleObj>
              </mc:Choice>
              <mc:Fallback>
                <p:oleObj name="Equation" r:id="rId6" imgW="825480" imgH="228600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6999" y="2438400"/>
                        <a:ext cx="1371601" cy="3798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0473-2D30-4F06-A296-F8E60EBC656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597667-BE02-4B76-9A2A-A920DACEBAF7}" type="slidenum">
              <a:rPr lang="zh-CN" altLang="en-US"/>
              <a:pPr/>
              <a:t>73</a:t>
            </a:fld>
            <a:endParaRPr lang="en-US" altLang="zh-CN"/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有限竞争协议</a:t>
            </a:r>
            <a:r>
              <a:rPr lang="en-US" altLang="ja-JP" sz="3200" i="1" dirty="0" smtClean="0">
                <a:ea typeface="MS PGothic" pitchFamily="34" charset="-128"/>
              </a:rPr>
              <a:t>(</a:t>
            </a:r>
            <a:r>
              <a:rPr lang="en-US" altLang="ja-JP" sz="3200" i="1" dirty="0">
                <a:ea typeface="MS PGothic" pitchFamily="34" charset="-128"/>
              </a:rPr>
              <a:t>cont’d)</a:t>
            </a:r>
            <a:endParaRPr lang="zh-CN" altLang="en-US" sz="3200" i="1" dirty="0"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000" y="13716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一种解决方案：在竞争周期内动态的调节竞争站的数量。如果在第 </a:t>
            </a:r>
            <a:r>
              <a:rPr lang="en-US" altLang="zh-CN" sz="2400" i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个时隙中发生了冲突，就将竞争者们分为两组。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第一组在下一个时隙（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k+1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）中再次尝试传输帧，如果没有冲突发生，则第二组在稍后的（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k+2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）时隙中尝试传输。否则，就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再次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对第一组进行分组。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ts val="32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注意：在低负载情况下，第一个站会立即获得信道传输帧（某个组包含所有站，例如：时隙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ALOHA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）。在高负载情况下，策略逐渐简化为位图协议。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350F-8641-4ACC-B8E2-04079EFB88AF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77B6B0-F29C-47FF-93EC-1C06B5D562B8}" type="slidenum">
              <a:rPr lang="zh-CN" altLang="en-US"/>
              <a:pPr/>
              <a:t>74</a:t>
            </a:fld>
            <a:endParaRPr lang="en-US" altLang="zh-CN"/>
          </a:p>
        </p:txBody>
      </p:sp>
      <p:sp>
        <p:nvSpPr>
          <p:cNvPr id="79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自适应树遍历协议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798726" name="AutoShape 6" descr="graphics/04fig09.gif"/>
          <p:cNvSpPr>
            <a:spLocks noChangeAspect="1" noChangeArrowheads="1"/>
          </p:cNvSpPr>
          <p:nvPr/>
        </p:nvSpPr>
        <p:spPr bwMode="auto">
          <a:xfrm>
            <a:off x="2238375" y="2779713"/>
            <a:ext cx="5686425" cy="3240087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98727" name="Oval 7"/>
          <p:cNvSpPr>
            <a:spLocks noChangeArrowheads="1"/>
          </p:cNvSpPr>
          <p:nvPr/>
        </p:nvSpPr>
        <p:spPr bwMode="auto">
          <a:xfrm>
            <a:off x="3933825" y="19081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28" name="Oval 8"/>
          <p:cNvSpPr>
            <a:spLocks noChangeArrowheads="1"/>
          </p:cNvSpPr>
          <p:nvPr/>
        </p:nvSpPr>
        <p:spPr bwMode="auto">
          <a:xfrm>
            <a:off x="2281238" y="3065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0" name="Oval 10"/>
          <p:cNvSpPr>
            <a:spLocks noChangeArrowheads="1"/>
          </p:cNvSpPr>
          <p:nvPr/>
        </p:nvSpPr>
        <p:spPr bwMode="auto">
          <a:xfrm>
            <a:off x="3048000" y="3827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4" name="Oval 14"/>
          <p:cNvSpPr>
            <a:spLocks noChangeArrowheads="1"/>
          </p:cNvSpPr>
          <p:nvPr/>
        </p:nvSpPr>
        <p:spPr bwMode="auto">
          <a:xfrm>
            <a:off x="2643188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5" name="Oval 15"/>
          <p:cNvSpPr>
            <a:spLocks noChangeArrowheads="1"/>
          </p:cNvSpPr>
          <p:nvPr/>
        </p:nvSpPr>
        <p:spPr bwMode="auto">
          <a:xfrm>
            <a:off x="3438525" y="46513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6" name="Line 16"/>
          <p:cNvSpPr>
            <a:spLocks noChangeShapeType="1"/>
          </p:cNvSpPr>
          <p:nvPr/>
        </p:nvSpPr>
        <p:spPr bwMode="auto">
          <a:xfrm flipH="1">
            <a:off x="2819400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37" name="Line 17"/>
          <p:cNvSpPr>
            <a:spLocks noChangeShapeType="1"/>
          </p:cNvSpPr>
          <p:nvPr/>
        </p:nvSpPr>
        <p:spPr bwMode="auto">
          <a:xfrm>
            <a:off x="3190875" y="4041775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38" name="Oval 18"/>
          <p:cNvSpPr>
            <a:spLocks noChangeArrowheads="1"/>
          </p:cNvSpPr>
          <p:nvPr/>
        </p:nvSpPr>
        <p:spPr bwMode="auto">
          <a:xfrm>
            <a:off x="1514475" y="38417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39" name="Oval 19"/>
          <p:cNvSpPr>
            <a:spLocks noChangeArrowheads="1"/>
          </p:cNvSpPr>
          <p:nvPr/>
        </p:nvSpPr>
        <p:spPr bwMode="auto">
          <a:xfrm>
            <a:off x="1109663" y="46799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0" name="Oval 20"/>
          <p:cNvSpPr>
            <a:spLocks noChangeArrowheads="1"/>
          </p:cNvSpPr>
          <p:nvPr/>
        </p:nvSpPr>
        <p:spPr bwMode="auto">
          <a:xfrm>
            <a:off x="1905000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1" name="Line 21"/>
          <p:cNvSpPr>
            <a:spLocks noChangeShapeType="1"/>
          </p:cNvSpPr>
          <p:nvPr/>
        </p:nvSpPr>
        <p:spPr bwMode="auto">
          <a:xfrm flipH="1">
            <a:off x="1285875" y="407035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2" name="Line 22"/>
          <p:cNvSpPr>
            <a:spLocks noChangeShapeType="1"/>
          </p:cNvSpPr>
          <p:nvPr/>
        </p:nvSpPr>
        <p:spPr bwMode="auto">
          <a:xfrm>
            <a:off x="1657350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3" name="Line 23"/>
          <p:cNvSpPr>
            <a:spLocks noChangeShapeType="1"/>
          </p:cNvSpPr>
          <p:nvPr/>
        </p:nvSpPr>
        <p:spPr bwMode="auto">
          <a:xfrm flipH="1">
            <a:off x="1719263" y="3260725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4" name="Line 24"/>
          <p:cNvSpPr>
            <a:spLocks noChangeShapeType="1"/>
          </p:cNvSpPr>
          <p:nvPr/>
        </p:nvSpPr>
        <p:spPr bwMode="auto">
          <a:xfrm>
            <a:off x="2481263" y="3251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45" name="Oval 25"/>
          <p:cNvSpPr>
            <a:spLocks noChangeArrowheads="1"/>
          </p:cNvSpPr>
          <p:nvPr/>
        </p:nvSpPr>
        <p:spPr bwMode="auto">
          <a:xfrm>
            <a:off x="5548313" y="3065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6" name="Oval 26"/>
          <p:cNvSpPr>
            <a:spLocks noChangeArrowheads="1"/>
          </p:cNvSpPr>
          <p:nvPr/>
        </p:nvSpPr>
        <p:spPr bwMode="auto">
          <a:xfrm>
            <a:off x="6315075" y="38274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7" name="Oval 27"/>
          <p:cNvSpPr>
            <a:spLocks noChangeArrowheads="1"/>
          </p:cNvSpPr>
          <p:nvPr/>
        </p:nvSpPr>
        <p:spPr bwMode="auto">
          <a:xfrm>
            <a:off x="5910263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8" name="Oval 28"/>
          <p:cNvSpPr>
            <a:spLocks noChangeArrowheads="1"/>
          </p:cNvSpPr>
          <p:nvPr/>
        </p:nvSpPr>
        <p:spPr bwMode="auto">
          <a:xfrm>
            <a:off x="6705600" y="465137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49" name="Line 29"/>
          <p:cNvSpPr>
            <a:spLocks noChangeShapeType="1"/>
          </p:cNvSpPr>
          <p:nvPr/>
        </p:nvSpPr>
        <p:spPr bwMode="auto">
          <a:xfrm flipH="1">
            <a:off x="6086475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0" name="Line 30"/>
          <p:cNvSpPr>
            <a:spLocks noChangeShapeType="1"/>
          </p:cNvSpPr>
          <p:nvPr/>
        </p:nvSpPr>
        <p:spPr bwMode="auto">
          <a:xfrm>
            <a:off x="6457950" y="4041775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1" name="Oval 31"/>
          <p:cNvSpPr>
            <a:spLocks noChangeArrowheads="1"/>
          </p:cNvSpPr>
          <p:nvPr/>
        </p:nvSpPr>
        <p:spPr bwMode="auto">
          <a:xfrm>
            <a:off x="4781550" y="38417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2" name="Oval 32"/>
          <p:cNvSpPr>
            <a:spLocks noChangeArrowheads="1"/>
          </p:cNvSpPr>
          <p:nvPr/>
        </p:nvSpPr>
        <p:spPr bwMode="auto">
          <a:xfrm>
            <a:off x="4376738" y="46799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3" name="Oval 33"/>
          <p:cNvSpPr>
            <a:spLocks noChangeArrowheads="1"/>
          </p:cNvSpPr>
          <p:nvPr/>
        </p:nvSpPr>
        <p:spPr bwMode="auto">
          <a:xfrm>
            <a:off x="5172075" y="466566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8754" name="Line 34"/>
          <p:cNvSpPr>
            <a:spLocks noChangeShapeType="1"/>
          </p:cNvSpPr>
          <p:nvPr/>
        </p:nvSpPr>
        <p:spPr bwMode="auto">
          <a:xfrm flipH="1">
            <a:off x="4552950" y="407035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5" name="Line 35"/>
          <p:cNvSpPr>
            <a:spLocks noChangeShapeType="1"/>
          </p:cNvSpPr>
          <p:nvPr/>
        </p:nvSpPr>
        <p:spPr bwMode="auto">
          <a:xfrm>
            <a:off x="4924425" y="405606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6" name="Line 36"/>
          <p:cNvSpPr>
            <a:spLocks noChangeShapeType="1"/>
          </p:cNvSpPr>
          <p:nvPr/>
        </p:nvSpPr>
        <p:spPr bwMode="auto">
          <a:xfrm flipH="1">
            <a:off x="4986338" y="3260725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7" name="Line 37"/>
          <p:cNvSpPr>
            <a:spLocks noChangeShapeType="1"/>
          </p:cNvSpPr>
          <p:nvPr/>
        </p:nvSpPr>
        <p:spPr bwMode="auto">
          <a:xfrm>
            <a:off x="5748338" y="3251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8" name="Line 38"/>
          <p:cNvSpPr>
            <a:spLocks noChangeShapeType="1"/>
          </p:cNvSpPr>
          <p:nvPr/>
        </p:nvSpPr>
        <p:spPr bwMode="auto">
          <a:xfrm flipH="1">
            <a:off x="2438400" y="2074863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59" name="Line 39"/>
          <p:cNvSpPr>
            <a:spLocks noChangeShapeType="1"/>
          </p:cNvSpPr>
          <p:nvPr/>
        </p:nvSpPr>
        <p:spPr bwMode="auto">
          <a:xfrm>
            <a:off x="4162425" y="2093913"/>
            <a:ext cx="152400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60" name="Text Box 40"/>
          <p:cNvSpPr txBox="1">
            <a:spLocks noChangeArrowheads="1"/>
          </p:cNvSpPr>
          <p:nvPr/>
        </p:nvSpPr>
        <p:spPr bwMode="auto">
          <a:xfrm>
            <a:off x="3886200" y="1524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</a:t>
            </a:r>
          </a:p>
        </p:txBody>
      </p:sp>
      <p:sp>
        <p:nvSpPr>
          <p:cNvPr id="798761" name="Text Box 41"/>
          <p:cNvSpPr txBox="1">
            <a:spLocks noChangeArrowheads="1"/>
          </p:cNvSpPr>
          <p:nvPr/>
        </p:nvSpPr>
        <p:spPr bwMode="auto">
          <a:xfrm>
            <a:off x="1981200" y="287972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2</a:t>
            </a:r>
          </a:p>
        </p:txBody>
      </p:sp>
      <p:sp>
        <p:nvSpPr>
          <p:cNvPr id="798762" name="Text Box 42"/>
          <p:cNvSpPr txBox="1">
            <a:spLocks noChangeArrowheads="1"/>
          </p:cNvSpPr>
          <p:nvPr/>
        </p:nvSpPr>
        <p:spPr bwMode="auto">
          <a:xfrm>
            <a:off x="5791200" y="2895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3</a:t>
            </a:r>
          </a:p>
        </p:txBody>
      </p:sp>
      <p:sp>
        <p:nvSpPr>
          <p:cNvPr id="798763" name="Text Box 43"/>
          <p:cNvSpPr txBox="1">
            <a:spLocks noChangeArrowheads="1"/>
          </p:cNvSpPr>
          <p:nvPr/>
        </p:nvSpPr>
        <p:spPr bwMode="auto">
          <a:xfrm>
            <a:off x="10668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4</a:t>
            </a:r>
          </a:p>
        </p:txBody>
      </p:sp>
      <p:sp>
        <p:nvSpPr>
          <p:cNvPr id="798764" name="Text Box 44"/>
          <p:cNvSpPr txBox="1">
            <a:spLocks noChangeArrowheads="1"/>
          </p:cNvSpPr>
          <p:nvPr/>
        </p:nvSpPr>
        <p:spPr bwMode="auto">
          <a:xfrm>
            <a:off x="33528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5</a:t>
            </a:r>
          </a:p>
        </p:txBody>
      </p:sp>
      <p:sp>
        <p:nvSpPr>
          <p:cNvPr id="798765" name="Text Box 45"/>
          <p:cNvSpPr txBox="1">
            <a:spLocks noChangeArrowheads="1"/>
          </p:cNvSpPr>
          <p:nvPr/>
        </p:nvSpPr>
        <p:spPr bwMode="auto">
          <a:xfrm>
            <a:off x="4419600" y="3733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6</a:t>
            </a:r>
          </a:p>
        </p:txBody>
      </p:sp>
      <p:sp>
        <p:nvSpPr>
          <p:cNvPr id="798766" name="Text Box 46"/>
          <p:cNvSpPr txBox="1">
            <a:spLocks noChangeArrowheads="1"/>
          </p:cNvSpPr>
          <p:nvPr/>
        </p:nvSpPr>
        <p:spPr bwMode="auto">
          <a:xfrm>
            <a:off x="6586538" y="371951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7</a:t>
            </a:r>
          </a:p>
        </p:txBody>
      </p:sp>
      <p:sp>
        <p:nvSpPr>
          <p:cNvPr id="798767" name="Line 47"/>
          <p:cNvSpPr>
            <a:spLocks noChangeShapeType="1"/>
          </p:cNvSpPr>
          <p:nvPr/>
        </p:nvSpPr>
        <p:spPr bwMode="auto">
          <a:xfrm>
            <a:off x="7620000" y="1905000"/>
            <a:ext cx="0" cy="350520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68" name="Text Box 48"/>
          <p:cNvSpPr txBox="1">
            <a:spLocks noChangeArrowheads="1"/>
          </p:cNvSpPr>
          <p:nvPr/>
        </p:nvSpPr>
        <p:spPr bwMode="auto">
          <a:xfrm>
            <a:off x="6248400" y="5486400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ea typeface="宋体" pitchFamily="2" charset="-122"/>
              </a:rPr>
              <a:t>深度优先搜索策略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798771" name="Line 51"/>
          <p:cNvSpPr>
            <a:spLocks noChangeShapeType="1"/>
          </p:cNvSpPr>
          <p:nvPr/>
        </p:nvSpPr>
        <p:spPr bwMode="auto">
          <a:xfrm>
            <a:off x="1219200" y="4800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798772" name="Text Box 52"/>
          <p:cNvSpPr txBox="1">
            <a:spLocks noChangeArrowheads="1"/>
          </p:cNvSpPr>
          <p:nvPr/>
        </p:nvSpPr>
        <p:spPr bwMode="auto">
          <a:xfrm>
            <a:off x="1447800" y="5486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 smtClean="0">
                <a:ea typeface="宋体" pitchFamily="2" charset="-122"/>
              </a:rPr>
              <a:t>站</a:t>
            </a: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0A24-0384-4F7E-B95C-B20B06562D89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47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F76E22-1F5B-49A4-A707-F1F2AF80657B}" type="slidenum">
              <a:rPr lang="zh-CN" altLang="en-US"/>
              <a:pPr/>
              <a:t>75</a:t>
            </a:fld>
            <a:endParaRPr lang="en-US" altLang="zh-CN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ea typeface="宋体" pitchFamily="2" charset="-122"/>
              </a:rPr>
              <a:t>自适应树遍历协议</a:t>
            </a:r>
            <a:r>
              <a:rPr lang="en-US" altLang="zh-CN" sz="3600" dirty="0" smtClean="0">
                <a:ea typeface="宋体" pitchFamily="2" charset="-122"/>
              </a:rPr>
              <a:t>.&gt;</a:t>
            </a:r>
            <a:endParaRPr lang="zh-CN" altLang="en-US" sz="3600" dirty="0">
              <a:ea typeface="宋体" pitchFamily="2" charset="-122"/>
            </a:endParaRPr>
          </a:p>
        </p:txBody>
      </p:sp>
      <p:sp>
        <p:nvSpPr>
          <p:cNvPr id="834563" name="AutoShape 3" descr="graphics/04fig09.gif"/>
          <p:cNvSpPr>
            <a:spLocks noChangeAspect="1" noChangeArrowheads="1"/>
          </p:cNvSpPr>
          <p:nvPr/>
        </p:nvSpPr>
        <p:spPr bwMode="auto">
          <a:xfrm>
            <a:off x="2238375" y="2779713"/>
            <a:ext cx="5686425" cy="3240087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grpSp>
        <p:nvGrpSpPr>
          <p:cNvPr id="834604" name="Group 44"/>
          <p:cNvGrpSpPr>
            <a:grpSpLocks/>
          </p:cNvGrpSpPr>
          <p:nvPr/>
        </p:nvGrpSpPr>
        <p:grpSpPr bwMode="auto">
          <a:xfrm>
            <a:off x="2362200" y="3810000"/>
            <a:ext cx="3810000" cy="2286000"/>
            <a:chOff x="672" y="960"/>
            <a:chExt cx="3717" cy="2132"/>
          </a:xfrm>
        </p:grpSpPr>
        <p:sp>
          <p:nvSpPr>
            <p:cNvPr id="834564" name="Oval 4"/>
            <p:cNvSpPr>
              <a:spLocks noChangeArrowheads="1"/>
            </p:cNvSpPr>
            <p:nvPr/>
          </p:nvSpPr>
          <p:spPr bwMode="auto">
            <a:xfrm>
              <a:off x="2478" y="12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5" name="Oval 5"/>
            <p:cNvSpPr>
              <a:spLocks noChangeArrowheads="1"/>
            </p:cNvSpPr>
            <p:nvPr/>
          </p:nvSpPr>
          <p:spPr bwMode="auto">
            <a:xfrm>
              <a:off x="1437" y="193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6" name="Oval 6"/>
            <p:cNvSpPr>
              <a:spLocks noChangeArrowheads="1"/>
            </p:cNvSpPr>
            <p:nvPr/>
          </p:nvSpPr>
          <p:spPr bwMode="auto">
            <a:xfrm>
              <a:off x="1920" y="241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7" name="Oval 7"/>
            <p:cNvSpPr>
              <a:spLocks noChangeArrowheads="1"/>
            </p:cNvSpPr>
            <p:nvPr/>
          </p:nvSpPr>
          <p:spPr bwMode="auto">
            <a:xfrm>
              <a:off x="1665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8" name="Oval 8"/>
            <p:cNvSpPr>
              <a:spLocks noChangeArrowheads="1"/>
            </p:cNvSpPr>
            <p:nvPr/>
          </p:nvSpPr>
          <p:spPr bwMode="auto">
            <a:xfrm>
              <a:off x="2166" y="293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69" name="Line 9"/>
            <p:cNvSpPr>
              <a:spLocks noChangeShapeType="1"/>
            </p:cNvSpPr>
            <p:nvPr/>
          </p:nvSpPr>
          <p:spPr bwMode="auto">
            <a:xfrm flipH="1">
              <a:off x="1776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0" name="Line 10"/>
            <p:cNvSpPr>
              <a:spLocks noChangeShapeType="1"/>
            </p:cNvSpPr>
            <p:nvPr/>
          </p:nvSpPr>
          <p:spPr bwMode="auto">
            <a:xfrm>
              <a:off x="2010" y="2546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1" name="Oval 11"/>
            <p:cNvSpPr>
              <a:spLocks noChangeArrowheads="1"/>
            </p:cNvSpPr>
            <p:nvPr/>
          </p:nvSpPr>
          <p:spPr bwMode="auto">
            <a:xfrm>
              <a:off x="954" y="24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2" name="Oval 12"/>
            <p:cNvSpPr>
              <a:spLocks noChangeArrowheads="1"/>
            </p:cNvSpPr>
            <p:nvPr/>
          </p:nvSpPr>
          <p:spPr bwMode="auto">
            <a:xfrm>
              <a:off x="699" y="294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3" name="Oval 13"/>
            <p:cNvSpPr>
              <a:spLocks noChangeArrowheads="1"/>
            </p:cNvSpPr>
            <p:nvPr/>
          </p:nvSpPr>
          <p:spPr bwMode="auto">
            <a:xfrm>
              <a:off x="1200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4" name="Line 14"/>
            <p:cNvSpPr>
              <a:spLocks noChangeShapeType="1"/>
            </p:cNvSpPr>
            <p:nvPr/>
          </p:nvSpPr>
          <p:spPr bwMode="auto">
            <a:xfrm flipH="1">
              <a:off x="810" y="256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5" name="Line 15"/>
            <p:cNvSpPr>
              <a:spLocks noChangeShapeType="1"/>
            </p:cNvSpPr>
            <p:nvPr/>
          </p:nvSpPr>
          <p:spPr bwMode="auto">
            <a:xfrm>
              <a:off x="1044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6" name="Line 16"/>
            <p:cNvSpPr>
              <a:spLocks noChangeShapeType="1"/>
            </p:cNvSpPr>
            <p:nvPr/>
          </p:nvSpPr>
          <p:spPr bwMode="auto">
            <a:xfrm flipH="1">
              <a:off x="1083" y="2054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7" name="Line 17"/>
            <p:cNvSpPr>
              <a:spLocks noChangeShapeType="1"/>
            </p:cNvSpPr>
            <p:nvPr/>
          </p:nvSpPr>
          <p:spPr bwMode="auto">
            <a:xfrm>
              <a:off x="1563" y="2048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78" name="Oval 18"/>
            <p:cNvSpPr>
              <a:spLocks noChangeArrowheads="1"/>
            </p:cNvSpPr>
            <p:nvPr/>
          </p:nvSpPr>
          <p:spPr bwMode="auto">
            <a:xfrm>
              <a:off x="3495" y="193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79" name="Oval 19"/>
            <p:cNvSpPr>
              <a:spLocks noChangeArrowheads="1"/>
            </p:cNvSpPr>
            <p:nvPr/>
          </p:nvSpPr>
          <p:spPr bwMode="auto">
            <a:xfrm>
              <a:off x="3978" y="2411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0" name="Oval 20"/>
            <p:cNvSpPr>
              <a:spLocks noChangeArrowheads="1"/>
            </p:cNvSpPr>
            <p:nvPr/>
          </p:nvSpPr>
          <p:spPr bwMode="auto">
            <a:xfrm>
              <a:off x="3723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1" name="Oval 21"/>
            <p:cNvSpPr>
              <a:spLocks noChangeArrowheads="1"/>
            </p:cNvSpPr>
            <p:nvPr/>
          </p:nvSpPr>
          <p:spPr bwMode="auto">
            <a:xfrm>
              <a:off x="4224" y="293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2" name="Line 22"/>
            <p:cNvSpPr>
              <a:spLocks noChangeShapeType="1"/>
            </p:cNvSpPr>
            <p:nvPr/>
          </p:nvSpPr>
          <p:spPr bwMode="auto">
            <a:xfrm flipH="1">
              <a:off x="3834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3" name="Line 23"/>
            <p:cNvSpPr>
              <a:spLocks noChangeShapeType="1"/>
            </p:cNvSpPr>
            <p:nvPr/>
          </p:nvSpPr>
          <p:spPr bwMode="auto">
            <a:xfrm>
              <a:off x="4068" y="2546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4" name="Oval 24"/>
            <p:cNvSpPr>
              <a:spLocks noChangeArrowheads="1"/>
            </p:cNvSpPr>
            <p:nvPr/>
          </p:nvSpPr>
          <p:spPr bwMode="auto">
            <a:xfrm>
              <a:off x="3012" y="24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5" name="Oval 25"/>
            <p:cNvSpPr>
              <a:spLocks noChangeArrowheads="1"/>
            </p:cNvSpPr>
            <p:nvPr/>
          </p:nvSpPr>
          <p:spPr bwMode="auto">
            <a:xfrm>
              <a:off x="2757" y="294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6" name="Oval 26"/>
            <p:cNvSpPr>
              <a:spLocks noChangeArrowheads="1"/>
            </p:cNvSpPr>
            <p:nvPr/>
          </p:nvSpPr>
          <p:spPr bwMode="auto">
            <a:xfrm>
              <a:off x="3258" y="2939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4587" name="Line 27"/>
            <p:cNvSpPr>
              <a:spLocks noChangeShapeType="1"/>
            </p:cNvSpPr>
            <p:nvPr/>
          </p:nvSpPr>
          <p:spPr bwMode="auto">
            <a:xfrm flipH="1">
              <a:off x="2868" y="2564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8" name="Line 28"/>
            <p:cNvSpPr>
              <a:spLocks noChangeShapeType="1"/>
            </p:cNvSpPr>
            <p:nvPr/>
          </p:nvSpPr>
          <p:spPr bwMode="auto">
            <a:xfrm>
              <a:off x="3102" y="2555"/>
              <a:ext cx="19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89" name="Line 29"/>
            <p:cNvSpPr>
              <a:spLocks noChangeShapeType="1"/>
            </p:cNvSpPr>
            <p:nvPr/>
          </p:nvSpPr>
          <p:spPr bwMode="auto">
            <a:xfrm flipH="1">
              <a:off x="3141" y="2054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0" name="Line 30"/>
            <p:cNvSpPr>
              <a:spLocks noChangeShapeType="1"/>
            </p:cNvSpPr>
            <p:nvPr/>
          </p:nvSpPr>
          <p:spPr bwMode="auto">
            <a:xfrm>
              <a:off x="3621" y="2048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1" name="Line 31"/>
            <p:cNvSpPr>
              <a:spLocks noChangeShapeType="1"/>
            </p:cNvSpPr>
            <p:nvPr/>
          </p:nvSpPr>
          <p:spPr bwMode="auto">
            <a:xfrm flipH="1">
              <a:off x="1536" y="1307"/>
              <a:ext cx="96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2" name="Line 32"/>
            <p:cNvSpPr>
              <a:spLocks noChangeShapeType="1"/>
            </p:cNvSpPr>
            <p:nvPr/>
          </p:nvSpPr>
          <p:spPr bwMode="auto">
            <a:xfrm>
              <a:off x="2622" y="1319"/>
              <a:ext cx="96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4593" name="Text Box 33"/>
            <p:cNvSpPr txBox="1">
              <a:spLocks noChangeArrowheads="1"/>
            </p:cNvSpPr>
            <p:nvPr/>
          </p:nvSpPr>
          <p:spPr bwMode="auto">
            <a:xfrm>
              <a:off x="2448" y="960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1</a:t>
              </a:r>
            </a:p>
          </p:txBody>
        </p:sp>
        <p:sp>
          <p:nvSpPr>
            <p:cNvPr id="834594" name="Text Box 34"/>
            <p:cNvSpPr txBox="1">
              <a:spLocks noChangeArrowheads="1"/>
            </p:cNvSpPr>
            <p:nvPr/>
          </p:nvSpPr>
          <p:spPr bwMode="auto">
            <a:xfrm>
              <a:off x="1250" y="1814"/>
              <a:ext cx="238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2</a:t>
              </a:r>
            </a:p>
          </p:txBody>
        </p:sp>
        <p:sp>
          <p:nvSpPr>
            <p:cNvPr id="834595" name="Text Box 35"/>
            <p:cNvSpPr txBox="1">
              <a:spLocks noChangeArrowheads="1"/>
            </p:cNvSpPr>
            <p:nvPr/>
          </p:nvSpPr>
          <p:spPr bwMode="auto">
            <a:xfrm>
              <a:off x="3649" y="1825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3</a:t>
              </a:r>
            </a:p>
          </p:txBody>
        </p:sp>
        <p:sp>
          <p:nvSpPr>
            <p:cNvPr id="834596" name="Text Box 36"/>
            <p:cNvSpPr txBox="1">
              <a:spLocks noChangeArrowheads="1"/>
            </p:cNvSpPr>
            <p:nvPr/>
          </p:nvSpPr>
          <p:spPr bwMode="auto">
            <a:xfrm>
              <a:off x="672" y="2352"/>
              <a:ext cx="242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4</a:t>
              </a:r>
            </a:p>
          </p:txBody>
        </p:sp>
        <p:sp>
          <p:nvSpPr>
            <p:cNvPr id="834597" name="Text Box 37"/>
            <p:cNvSpPr txBox="1">
              <a:spLocks noChangeArrowheads="1"/>
            </p:cNvSpPr>
            <p:nvPr/>
          </p:nvSpPr>
          <p:spPr bwMode="auto">
            <a:xfrm>
              <a:off x="2112" y="2352"/>
              <a:ext cx="240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5</a:t>
              </a:r>
            </a:p>
          </p:txBody>
        </p:sp>
        <p:sp>
          <p:nvSpPr>
            <p:cNvPr id="834598" name="Text Box 38"/>
            <p:cNvSpPr txBox="1">
              <a:spLocks noChangeArrowheads="1"/>
            </p:cNvSpPr>
            <p:nvPr/>
          </p:nvSpPr>
          <p:spPr bwMode="auto">
            <a:xfrm>
              <a:off x="2784" y="2352"/>
              <a:ext cx="241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6</a:t>
              </a:r>
            </a:p>
          </p:txBody>
        </p:sp>
        <p:sp>
          <p:nvSpPr>
            <p:cNvPr id="834599" name="Text Box 39"/>
            <p:cNvSpPr txBox="1">
              <a:spLocks noChangeArrowheads="1"/>
            </p:cNvSpPr>
            <p:nvPr/>
          </p:nvSpPr>
          <p:spPr bwMode="auto">
            <a:xfrm>
              <a:off x="4147" y="2341"/>
              <a:ext cx="242" cy="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itchFamily="2" charset="-122"/>
                </a:rPr>
                <a:t>7</a:t>
              </a:r>
            </a:p>
          </p:txBody>
        </p:sp>
      </p:grpSp>
      <p:sp>
        <p:nvSpPr>
          <p:cNvPr id="834606" name="Rectangle 46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077200" cy="2362200"/>
          </a:xfrm>
          <a:noFill/>
          <a:ln/>
        </p:spPr>
        <p:txBody>
          <a:bodyPr lIns="92075" tIns="46038" rIns="92075" bIns="46038"/>
          <a:lstStyle/>
          <a:p>
            <a:r>
              <a:rPr lang="zh-CN" altLang="en-US" sz="2400" dirty="0" smtClean="0">
                <a:ea typeface="宋体" pitchFamily="2" charset="-122"/>
              </a:rPr>
              <a:t>竞争开始于哪一级</a:t>
            </a:r>
            <a:r>
              <a:rPr lang="en-US" altLang="zh-CN" sz="2400" dirty="0" smtClean="0">
                <a:ea typeface="宋体" pitchFamily="2" charset="-122"/>
              </a:rPr>
              <a:t>?</a:t>
            </a:r>
            <a:endParaRPr lang="en-US" altLang="ja-JP" sz="2400" dirty="0">
              <a:ea typeface="MS PGothic" pitchFamily="34" charset="-128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 smtClean="0">
                <a:ea typeface="宋体" pitchFamily="2" charset="-122"/>
              </a:rPr>
              <a:t>假设当前系统中竞争者（准备发送帧的站）的数量是 </a:t>
            </a:r>
            <a:r>
              <a:rPr lang="en-US" altLang="zh-CN" sz="2000" i="1" dirty="0" smtClean="0">
                <a:ea typeface="宋体" pitchFamily="2" charset="-122"/>
              </a:rPr>
              <a:t>q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zh-CN" altLang="en-US" sz="2000" dirty="0" smtClean="0">
                <a:ea typeface="宋体" pitchFamily="2" charset="-122"/>
              </a:rPr>
              <a:t>（可以根据当前的流量数据来估算）</a:t>
            </a:r>
            <a:endParaRPr lang="en-US" altLang="zh-CN" sz="2000" dirty="0" smtClean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 smtClean="0">
                <a:ea typeface="宋体" pitchFamily="2" charset="-122"/>
              </a:rPr>
              <a:t>计算开始竞争的</a:t>
            </a:r>
            <a:r>
              <a:rPr lang="zh-CN" altLang="en-US" sz="2000" dirty="0">
                <a:ea typeface="宋体" pitchFamily="2" charset="-122"/>
              </a:rPr>
              <a:t>最优级数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(</a:t>
            </a:r>
            <a:r>
              <a:rPr lang="en-US" altLang="zh-CN" sz="2000" i="1" dirty="0" err="1" smtClean="0">
                <a:ea typeface="宋体" pitchFamily="2" charset="-122"/>
              </a:rPr>
              <a:t>i</a:t>
            </a:r>
            <a:r>
              <a:rPr lang="en-US" altLang="zh-CN" sz="2000" i="1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=</a:t>
            </a:r>
            <a:r>
              <a:rPr lang="en-US" altLang="zh-CN" sz="2000" dirty="0">
                <a:ea typeface="宋体" pitchFamily="2" charset="-122"/>
              </a:rPr>
              <a:t>0…m</a:t>
            </a:r>
            <a:r>
              <a:rPr lang="en-US" altLang="zh-CN" sz="2000" dirty="0" smtClean="0">
                <a:ea typeface="宋体" pitchFamily="2" charset="-122"/>
              </a:rPr>
              <a:t>) ?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 smtClean="0">
                <a:ea typeface="宋体" pitchFamily="2" charset="-122"/>
              </a:rPr>
              <a:t>第 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sz="2000" i="1" dirty="0" err="1" smtClean="0">
                <a:ea typeface="宋体" pitchFamily="2" charset="-122"/>
              </a:rPr>
              <a:t>i</a:t>
            </a:r>
            <a:r>
              <a:rPr lang="en-US" altLang="zh-CN" sz="2000" dirty="0" smtClean="0">
                <a:ea typeface="宋体" pitchFamily="2" charset="-122"/>
              </a:rPr>
              <a:t>  </a:t>
            </a:r>
            <a:r>
              <a:rPr lang="zh-CN" altLang="en-US" sz="2000" dirty="0" smtClean="0">
                <a:ea typeface="宋体" pitchFamily="2" charset="-122"/>
              </a:rPr>
              <a:t>级的每一个节点包含 </a:t>
            </a:r>
            <a:r>
              <a:rPr lang="en-US" altLang="zh-CN" sz="2000" dirty="0" smtClean="0">
                <a:ea typeface="宋体" pitchFamily="2" charset="-122"/>
              </a:rPr>
              <a:t>2</a:t>
            </a:r>
            <a:r>
              <a:rPr lang="en-US" altLang="zh-CN" sz="2000" baseline="30000" dirty="0" smtClean="0">
                <a:ea typeface="宋体" pitchFamily="2" charset="-122"/>
              </a:rPr>
              <a:t>-i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zh-CN" altLang="en-US" sz="2000" dirty="0" smtClean="0">
                <a:ea typeface="宋体" pitchFamily="2" charset="-122"/>
              </a:rPr>
              <a:t>* </a:t>
            </a:r>
            <a:r>
              <a:rPr lang="en-US" altLang="zh-CN" sz="2000" dirty="0" smtClean="0">
                <a:ea typeface="宋体" pitchFamily="2" charset="-122"/>
              </a:rPr>
              <a:t>n </a:t>
            </a:r>
            <a:r>
              <a:rPr lang="zh-CN" altLang="en-US" sz="2000" dirty="0" smtClean="0">
                <a:ea typeface="宋体" pitchFamily="2" charset="-122"/>
              </a:rPr>
              <a:t>个站，其中，</a:t>
            </a:r>
            <a:r>
              <a:rPr lang="en-US" altLang="zh-CN" sz="2000" dirty="0" smtClean="0">
                <a:ea typeface="宋体" pitchFamily="2" charset="-122"/>
              </a:rPr>
              <a:t>n </a:t>
            </a:r>
            <a:r>
              <a:rPr lang="zh-CN" altLang="en-US" sz="2000" dirty="0" smtClean="0">
                <a:ea typeface="宋体" pitchFamily="2" charset="-122"/>
              </a:rPr>
              <a:t>是总站数。</a:t>
            </a:r>
            <a:endParaRPr lang="en-US" altLang="zh-CN" sz="2000" dirty="0" smtClean="0"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000" dirty="0" smtClean="0">
                <a:ea typeface="宋体" pitchFamily="2" charset="-122"/>
              </a:rPr>
              <a:t>最优竞争级数</a:t>
            </a:r>
            <a:r>
              <a:rPr lang="en-US" altLang="zh-CN" sz="2000" dirty="0" smtClean="0">
                <a:ea typeface="宋体" pitchFamily="2" charset="-122"/>
              </a:rPr>
              <a:t>: q </a:t>
            </a:r>
            <a:r>
              <a:rPr lang="zh-CN" altLang="en-US" sz="2000" dirty="0" smtClean="0">
                <a:ea typeface="宋体" pitchFamily="2" charset="-122"/>
              </a:rPr>
              <a:t>*</a:t>
            </a:r>
            <a:r>
              <a:rPr lang="en-US" altLang="zh-CN" sz="2000" dirty="0" smtClean="0">
                <a:ea typeface="宋体" pitchFamily="2" charset="-122"/>
              </a:rPr>
              <a:t> 2</a:t>
            </a:r>
            <a:r>
              <a:rPr lang="en-US" altLang="zh-CN" sz="2000" baseline="30000" dirty="0" smtClean="0">
                <a:ea typeface="宋体" pitchFamily="2" charset="-122"/>
              </a:rPr>
              <a:t>-i </a:t>
            </a:r>
            <a:r>
              <a:rPr lang="en-US" altLang="zh-CN" sz="2000" dirty="0" smtClean="0">
                <a:ea typeface="宋体" pitchFamily="2" charset="-122"/>
              </a:rPr>
              <a:t>=</a:t>
            </a:r>
            <a:r>
              <a:rPr lang="en-US" altLang="zh-CN" sz="2000" dirty="0">
                <a:ea typeface="宋体" pitchFamily="2" charset="-122"/>
              </a:rPr>
              <a:t>1          </a:t>
            </a:r>
            <a:r>
              <a:rPr lang="en-US" altLang="zh-CN" sz="2000" i="1" dirty="0" err="1">
                <a:ea typeface="宋体" pitchFamily="2" charset="-122"/>
              </a:rPr>
              <a:t>i</a:t>
            </a:r>
            <a:r>
              <a:rPr lang="en-US" altLang="zh-CN" sz="2000" i="1" dirty="0">
                <a:ea typeface="宋体" pitchFamily="2" charset="-122"/>
              </a:rPr>
              <a:t> </a:t>
            </a:r>
            <a:r>
              <a:rPr lang="en-US" altLang="zh-CN" sz="2000" dirty="0">
                <a:ea typeface="宋体" pitchFamily="2" charset="-122"/>
              </a:rPr>
              <a:t>=log</a:t>
            </a:r>
            <a:r>
              <a:rPr lang="en-US" altLang="zh-CN" sz="1800" baseline="-25000" dirty="0">
                <a:ea typeface="宋体" pitchFamily="2" charset="-122"/>
              </a:rPr>
              <a:t>2</a:t>
            </a:r>
            <a:r>
              <a:rPr lang="en-US" altLang="zh-CN" sz="2000" dirty="0">
                <a:ea typeface="宋体" pitchFamily="2" charset="-122"/>
              </a:rPr>
              <a:t>q</a:t>
            </a:r>
            <a:endParaRPr lang="en-US" altLang="ja-JP" sz="2000" dirty="0">
              <a:ea typeface="MS PGothic" pitchFamily="34" charset="-128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</a:pP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834607" name="Text Box 47"/>
          <p:cNvSpPr txBox="1">
            <a:spLocks noChangeArrowheads="1"/>
          </p:cNvSpPr>
          <p:nvPr/>
        </p:nvSpPr>
        <p:spPr bwMode="auto">
          <a:xfrm>
            <a:off x="5181600" y="39624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1=2</a:t>
            </a:r>
            <a:r>
              <a:rPr lang="en-US" altLang="zh-CN" sz="1800" baseline="30000">
                <a:ea typeface="宋体" pitchFamily="2" charset="-122"/>
              </a:rPr>
              <a:t>0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08" name="Text Box 48"/>
          <p:cNvSpPr txBox="1">
            <a:spLocks noChangeArrowheads="1"/>
          </p:cNvSpPr>
          <p:nvPr/>
        </p:nvSpPr>
        <p:spPr bwMode="auto">
          <a:xfrm>
            <a:off x="6019800" y="46482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1/2=2</a:t>
            </a:r>
            <a:r>
              <a:rPr lang="en-US" altLang="zh-CN" sz="1800" baseline="30000">
                <a:ea typeface="宋体" pitchFamily="2" charset="-122"/>
              </a:rPr>
              <a:t>-1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6248400" y="5334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>
                <a:ea typeface="宋体" pitchFamily="2" charset="-122"/>
              </a:rPr>
              <a:t>1/4=2</a:t>
            </a:r>
            <a:r>
              <a:rPr lang="en-US" altLang="zh-CN" sz="1800" baseline="30000">
                <a:ea typeface="宋体" pitchFamily="2" charset="-122"/>
              </a:rPr>
              <a:t>-2</a:t>
            </a:r>
            <a:r>
              <a:rPr lang="en-US" altLang="zh-CN" sz="1800">
                <a:ea typeface="宋体" pitchFamily="2" charset="-122"/>
              </a:rPr>
              <a:t> </a:t>
            </a:r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>
            <a:off x="3962400" y="3352800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链路</a:t>
            </a:r>
            <a:r>
              <a:rPr lang="zh-CN" altLang="en-US" dirty="0" smtClean="0"/>
              <a:t>层寻址</a:t>
            </a:r>
            <a:endParaRPr lang="zh-CN" altLang="en-US" dirty="0"/>
          </a:p>
        </p:txBody>
      </p:sp>
      <p:sp>
        <p:nvSpPr>
          <p:cNvPr id="8" name="TextBox 1"/>
          <p:cNvSpPr txBox="1"/>
          <p:nvPr/>
        </p:nvSpPr>
        <p:spPr>
          <a:xfrm>
            <a:off x="576572" y="1219421"/>
            <a:ext cx="8143255" cy="4842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3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zh-CN" altLang="en-US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地址和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</a:t>
            </a:r>
            <a:endParaRPr lang="en-US" altLang="zh-CN" sz="2795" dirty="0" smtClean="0">
              <a:solidFill>
                <a:srgbClr val="6699FF"/>
              </a:solidFill>
              <a:latin typeface="Wingdings" pitchFamily="18" charset="0"/>
              <a:cs typeface="Wingdings" pitchFamily="18" charset="0"/>
            </a:endParaRPr>
          </a:p>
          <a:p>
            <a:pPr algn="l">
              <a:lnSpc>
                <a:spcPts val="33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32位IP地址:</a:t>
            </a: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接口的网络层地址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用于标识网络层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(第3层)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分组，支持分组转发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40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MAC地址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795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或称LAN地址,物理地址,以太网地址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l">
              <a:lnSpc>
                <a:spcPts val="35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作用：用于局域网内标识一个帧从哪个接口发出，到达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6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哪个物理相连的其他接口</a:t>
            </a:r>
            <a:endParaRPr lang="en-US" altLang="zh-CN" sz="2402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6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48位MAC地址(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用于大部分LANs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)，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固化在网卡的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8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ROM中，有时也可以软件设置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34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e.g.: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1A-2F-BB-76-09-AD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100"/>
              </a:lnSpc>
              <a:tabLst>
                <a:tab pos="457200" algn="l"/>
                <a:tab pos="736600" algn="l"/>
                <a:tab pos="876300" algn="l"/>
                <a:tab pos="28194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16进制表示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051539" y="5392616"/>
            <a:ext cx="3048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13727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 </a:t>
            </a:r>
            <a:r>
              <a:rPr lang="zh-CN" altLang="en-US" dirty="0"/>
              <a:t>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4937" y="5991403"/>
            <a:ext cx="6507163" cy="838200"/>
          </a:xfrm>
        </p:spPr>
        <p:txBody>
          <a:bodyPr/>
          <a:lstStyle/>
          <a:p>
            <a:pPr marL="0" indent="0">
              <a:lnSpc>
                <a:spcPts val="4200"/>
              </a:lnSpc>
              <a:buNone/>
              <a:tabLst>
                <a:tab pos="2260600" algn="l"/>
                <a:tab pos="2768600" algn="l"/>
                <a:tab pos="3048000" algn="l"/>
              </a:tabLst>
            </a:pP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局域网中的每块网卡都有一个唯一的</a:t>
            </a:r>
            <a:r>
              <a:rPr lang="en-US" altLang="zh-CN" sz="2400" b="1" i="1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endParaRPr lang="en-US" altLang="zh-CN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80959" y="2490788"/>
            <a:ext cx="226215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ea typeface="宋体" charset="-122"/>
              </a:rPr>
              <a:t>广播地址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=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FF-FF-FF-FF-FF-FF</a:t>
            </a: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6642100" y="3989388"/>
            <a:ext cx="269875" cy="204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6911975" y="3896014"/>
            <a:ext cx="1338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宋体" charset="-122"/>
              </a:rPr>
              <a:t>网络适配器</a:t>
            </a:r>
            <a:endParaRPr lang="en-US" altLang="zh-CN" dirty="0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383742" y="1535401"/>
            <a:ext cx="6061075" cy="4279900"/>
            <a:chOff x="201" y="1293"/>
            <a:chExt cx="3818" cy="2696"/>
          </a:xfrm>
        </p:grpSpPr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1869" y="1293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674"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0" name="Picture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9" y="1293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1356" y="2055"/>
              <a:ext cx="1289" cy="1291"/>
            </a:xfrm>
            <a:custGeom>
              <a:avLst/>
              <a:gdLst/>
              <a:ahLst/>
              <a:cxnLst>
                <a:cxn ang="0">
                  <a:pos x="239" y="7"/>
                </a:cxn>
                <a:cxn ang="0">
                  <a:pos x="35" y="157"/>
                </a:cxn>
                <a:cxn ang="0">
                  <a:pos x="29" y="523"/>
                </a:cxn>
                <a:cxn ang="0">
                  <a:pos x="53" y="829"/>
                </a:cxn>
                <a:cxn ang="0">
                  <a:pos x="245" y="871"/>
                </a:cxn>
                <a:cxn ang="0">
                  <a:pos x="647" y="1129"/>
                </a:cxn>
                <a:cxn ang="0">
                  <a:pos x="995" y="1237"/>
                </a:cxn>
                <a:cxn ang="0">
                  <a:pos x="1199" y="1021"/>
                </a:cxn>
                <a:cxn ang="0">
                  <a:pos x="1271" y="445"/>
                </a:cxn>
                <a:cxn ang="0">
                  <a:pos x="1205" y="211"/>
                </a:cxn>
                <a:cxn ang="0">
                  <a:pos x="749" y="115"/>
                </a:cxn>
                <a:cxn ang="0">
                  <a:pos x="239" y="7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3255" y="243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675" name="Clip" r:id="rId5" imgW="1307263" imgH="1084139" progId="">
                    <p:embed/>
                  </p:oleObj>
                </mc:Choice>
                <mc:Fallback>
                  <p:oleObj name="Clip" r:id="rId5" imgW="1307263" imgH="1084139" progId="">
                    <p:embed/>
                    <p:pic>
                      <p:nvPicPr>
                        <p:cNvPr id="0" name="Picture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2437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0"/>
            <p:cNvGraphicFramePr>
              <a:graphicFrameLocks noChangeAspect="1"/>
            </p:cNvGraphicFramePr>
            <p:nvPr/>
          </p:nvGraphicFramePr>
          <p:xfrm>
            <a:off x="1860" y="3661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676" name="Clip" r:id="rId6" imgW="1307263" imgH="1084139" progId="">
                    <p:embed/>
                  </p:oleObj>
                </mc:Choice>
                <mc:Fallback>
                  <p:oleObj name="Clip" r:id="rId6" imgW="1307263" imgH="1084139" progId="">
                    <p:embed/>
                    <p:pic>
                      <p:nvPicPr>
                        <p:cNvPr id="0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0" y="3661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310" y="2338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677" name="Clip" r:id="rId7" imgW="1307263" imgH="1084139" progId="">
                    <p:embed/>
                  </p:oleObj>
                </mc:Choice>
                <mc:Fallback>
                  <p:oleObj name="Clip" r:id="rId7" imgW="1307263" imgH="1084139" progId="">
                    <p:embed/>
                    <p:pic>
                      <p:nvPicPr>
                        <p:cNvPr id="0" name="Picture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" y="2338"/>
                          <a:ext cx="385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130" y="2531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654" y="2416"/>
              <a:ext cx="170" cy="12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040" y="1604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998" y="3501"/>
              <a:ext cx="121" cy="1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819" y="2482"/>
              <a:ext cx="5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2085" y="1769"/>
              <a:ext cx="0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H="1">
              <a:off x="2629" y="2588"/>
              <a:ext cx="5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V="1">
              <a:off x="2061" y="3221"/>
              <a:ext cx="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2287" y="1585"/>
              <a:ext cx="119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1A-2F-BB-76-09-AD</a:t>
              </a: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 flipV="1">
              <a:off x="2166" y="1671"/>
              <a:ext cx="162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V="1">
              <a:off x="3205" y="2653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822" y="2899"/>
              <a:ext cx="119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58-23-D7-FA-20-B0</a:t>
              </a: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2126" y="357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2392" y="3499"/>
              <a:ext cx="11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0C-C4-11-6F-E3-98</a:t>
              </a: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V="1">
              <a:off x="737" y="2545"/>
              <a:ext cx="0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201" y="2818"/>
              <a:ext cx="115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400">
                  <a:ea typeface="宋体" charset="-122"/>
                </a:rPr>
                <a:t>71-65-F7-2B-08-53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661" y="2284"/>
              <a:ext cx="729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dirty="0">
                  <a:ea typeface="宋体" charset="-122"/>
                </a:rPr>
                <a:t>   LAN</a:t>
              </a:r>
            </a:p>
            <a:p>
              <a:r>
                <a:rPr lang="en-US" altLang="zh-CN" dirty="0">
                  <a:ea typeface="宋体" charset="-122"/>
                </a:rPr>
                <a:t>(wired or</a:t>
              </a:r>
            </a:p>
            <a:p>
              <a:r>
                <a:rPr lang="en-US" altLang="zh-CN" dirty="0">
                  <a:ea typeface="宋体" charset="-122"/>
                </a:rPr>
                <a:t>wireless)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78995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ARP:</a:t>
            </a:r>
            <a:r>
              <a:rPr lang="zh-CN" altLang="en-US" dirty="0" smtClean="0">
                <a:ea typeface="宋体" charset="-122"/>
              </a:rPr>
              <a:t>地址解析协议</a:t>
            </a:r>
            <a:endParaRPr lang="zh-CN" altLang="en-US" dirty="0"/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6409027" y="1834861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98" name="Clip" r:id="rId3" imgW="1307263" imgH="1084139" progId="">
                  <p:embed/>
                </p:oleObj>
              </mc:Choice>
              <mc:Fallback>
                <p:oleObj name="Clip" r:id="rId3" imgW="1307263" imgH="1084139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9027" y="1834861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10"/>
          <p:cNvSpPr>
            <a:spLocks/>
          </p:cNvSpPr>
          <p:nvPr/>
        </p:nvSpPr>
        <p:spPr bwMode="auto">
          <a:xfrm>
            <a:off x="5854989" y="2734974"/>
            <a:ext cx="1393825" cy="1525587"/>
          </a:xfrm>
          <a:custGeom>
            <a:avLst/>
            <a:gdLst/>
            <a:ahLst/>
            <a:cxnLst>
              <a:cxn ang="0">
                <a:pos x="239" y="7"/>
              </a:cxn>
              <a:cxn ang="0">
                <a:pos x="35" y="157"/>
              </a:cxn>
              <a:cxn ang="0">
                <a:pos x="29" y="523"/>
              </a:cxn>
              <a:cxn ang="0">
                <a:pos x="53" y="829"/>
              </a:cxn>
              <a:cxn ang="0">
                <a:pos x="245" y="871"/>
              </a:cxn>
              <a:cxn ang="0">
                <a:pos x="647" y="1129"/>
              </a:cxn>
              <a:cxn ang="0">
                <a:pos x="995" y="1237"/>
              </a:cxn>
              <a:cxn ang="0">
                <a:pos x="1199" y="1021"/>
              </a:cxn>
              <a:cxn ang="0">
                <a:pos x="1271" y="445"/>
              </a:cxn>
              <a:cxn ang="0">
                <a:pos x="1205" y="211"/>
              </a:cxn>
              <a:cxn ang="0">
                <a:pos x="749" y="115"/>
              </a:cxn>
              <a:cxn ang="0">
                <a:pos x="239" y="7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7907627" y="3187411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99" name="Clip" r:id="rId5" imgW="1307263" imgH="1084139" progId="">
                  <p:embed/>
                </p:oleObj>
              </mc:Choice>
              <mc:Fallback>
                <p:oleObj name="Clip" r:id="rId5" imgW="1307263" imgH="1084139" progId="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7627" y="3187411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6399502" y="4633624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00" name="Clip" r:id="rId6" imgW="1307263" imgH="1084139" progId="">
                  <p:embed/>
                </p:oleObj>
              </mc:Choice>
              <mc:Fallback>
                <p:oleObj name="Clip" r:id="rId6" imgW="1307263" imgH="1084139" progId="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502" y="4633624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"/>
          <p:cNvGraphicFramePr>
            <a:graphicFrameLocks noChangeAspect="1"/>
          </p:cNvGraphicFramePr>
          <p:nvPr/>
        </p:nvGraphicFramePr>
        <p:xfrm>
          <a:off x="4723102" y="3069936"/>
          <a:ext cx="4159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01" name="Clip" r:id="rId7" imgW="1307263" imgH="1084139" progId="">
                  <p:embed/>
                </p:oleObj>
              </mc:Choice>
              <mc:Fallback>
                <p:oleObj name="Clip" r:id="rId7" imgW="1307263" imgH="1084139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102" y="3069936"/>
                        <a:ext cx="415925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7772689" y="3298536"/>
            <a:ext cx="18415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5096164" y="3162011"/>
            <a:ext cx="182563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594764" y="2203161"/>
            <a:ext cx="130175" cy="1889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6548727" y="4444711"/>
            <a:ext cx="130175" cy="190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5273964" y="3239799"/>
            <a:ext cx="614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6642389" y="2396836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H="1">
            <a:off x="7231352" y="3365211"/>
            <a:ext cx="542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6616989" y="4112924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6861464" y="2179349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1A-2F-BB-76-09-AD</a:t>
            </a: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 flipH="1" flipV="1">
            <a:off x="6729702" y="2280949"/>
            <a:ext cx="176212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V="1">
            <a:off x="7853652" y="3441411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 flipH="1">
            <a:off x="6686839" y="4525674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6975764" y="4441536"/>
            <a:ext cx="17954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0C-C4-11-6F-E3-98</a:t>
            </a:r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 flipV="1">
            <a:off x="5185064" y="3314411"/>
            <a:ext cx="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67714" y="3225511"/>
            <a:ext cx="86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dirty="0">
                <a:ea typeface="宋体" charset="-122"/>
              </a:rPr>
              <a:t>   LAN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4284952" y="25809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237.196.7.23</a:t>
            </a:r>
          </a:p>
        </p:txBody>
      </p:sp>
      <p:sp>
        <p:nvSpPr>
          <p:cNvPr id="26" name="Line 32"/>
          <p:cNvSpPr>
            <a:spLocks noChangeShapeType="1"/>
          </p:cNvSpPr>
          <p:nvPr/>
        </p:nvSpPr>
        <p:spPr bwMode="auto">
          <a:xfrm>
            <a:off x="4931064" y="2833399"/>
            <a:ext cx="0" cy="246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6999577" y="17808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charset="-122"/>
              </a:rPr>
              <a:t>237.196.7.78</a:t>
            </a:r>
          </a:p>
        </p:txBody>
      </p:sp>
      <p:sp>
        <p:nvSpPr>
          <p:cNvPr id="28" name="Line 34"/>
          <p:cNvSpPr>
            <a:spLocks noChangeShapeType="1"/>
          </p:cNvSpPr>
          <p:nvPr/>
        </p:nvSpPr>
        <p:spPr bwMode="auto">
          <a:xfrm flipH="1" flipV="1">
            <a:off x="6759864" y="1906299"/>
            <a:ext cx="2825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35"/>
          <p:cNvSpPr>
            <a:spLocks noChangeShapeType="1"/>
          </p:cNvSpPr>
          <p:nvPr/>
        </p:nvSpPr>
        <p:spPr bwMode="auto">
          <a:xfrm>
            <a:off x="8109239" y="2946111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7499639" y="2680999"/>
            <a:ext cx="1231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237.196.7.14</a:t>
            </a:r>
          </a:p>
        </p:txBody>
      </p:sp>
      <p:sp>
        <p:nvSpPr>
          <p:cNvPr id="31" name="Line 38"/>
          <p:cNvSpPr>
            <a:spLocks noChangeShapeType="1"/>
          </p:cNvSpPr>
          <p:nvPr/>
        </p:nvSpPr>
        <p:spPr bwMode="auto">
          <a:xfrm>
            <a:off x="6191539" y="4792374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4953289" y="4651086"/>
            <a:ext cx="126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237.196.7.88</a:t>
            </a: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4378036" y="3614792"/>
            <a:ext cx="182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71-65-F7-2B-08-53</a:t>
            </a:r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7243762" y="3779693"/>
            <a:ext cx="19002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400" dirty="0">
                <a:ea typeface="宋体" charset="-122"/>
              </a:rPr>
              <a:t>58-23-D7-FA-20-B0</a:t>
            </a:r>
          </a:p>
        </p:txBody>
      </p:sp>
      <p:sp>
        <p:nvSpPr>
          <p:cNvPr id="36" name="Freeform 3"/>
          <p:cNvSpPr/>
          <p:nvPr/>
        </p:nvSpPr>
        <p:spPr>
          <a:xfrm>
            <a:off x="304800" y="1336978"/>
            <a:ext cx="4170426" cy="1306576"/>
          </a:xfrm>
          <a:custGeom>
            <a:avLst/>
            <a:gdLst>
              <a:gd name="connsiteX0" fmla="*/ 14287 w 4170426"/>
              <a:gd name="connsiteY0" fmla="*/ 1292288 h 1306576"/>
              <a:gd name="connsiteX1" fmla="*/ 4156138 w 4170426"/>
              <a:gd name="connsiteY1" fmla="*/ 1292288 h 1306576"/>
              <a:gd name="connsiteX2" fmla="*/ 4156138 w 4170426"/>
              <a:gd name="connsiteY2" fmla="*/ 14287 h 1306576"/>
              <a:gd name="connsiteX3" fmla="*/ 14287 w 4170426"/>
              <a:gd name="connsiteY3" fmla="*/ 14287 h 1306576"/>
              <a:gd name="connsiteX4" fmla="*/ 14287 w 4170426"/>
              <a:gd name="connsiteY4" fmla="*/ 1292288 h 130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70426" h="1306576">
                <a:moveTo>
                  <a:pt x="14287" y="1292288"/>
                </a:moveTo>
                <a:lnTo>
                  <a:pt x="4156138" y="1292288"/>
                </a:lnTo>
                <a:lnTo>
                  <a:pt x="4156138" y="14287"/>
                </a:lnTo>
                <a:lnTo>
                  <a:pt x="14287" y="14287"/>
                </a:lnTo>
                <a:lnTo>
                  <a:pt x="14287" y="129228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C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1"/>
          <p:cNvSpPr txBox="1"/>
          <p:nvPr/>
        </p:nvSpPr>
        <p:spPr>
          <a:xfrm>
            <a:off x="509517" y="1336431"/>
            <a:ext cx="4398640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200"/>
              </a:lnSpc>
              <a:tabLst>
                <a:tab pos="1701800" algn="l"/>
                <a:tab pos="4356100" algn="l"/>
              </a:tabLst>
            </a:pPr>
            <a:r>
              <a:rPr lang="en-US" altLang="zh-CN" sz="2402" dirty="0" err="1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问题</a:t>
            </a:r>
            <a:r>
              <a:rPr lang="en-US" altLang="zh-CN" sz="2402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（在同一个</a:t>
            </a:r>
            <a:r>
              <a:rPr lang="en-US" altLang="zh-CN" sz="24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内）</a:t>
            </a:r>
          </a:p>
          <a:p>
            <a:pPr algn="l">
              <a:lnSpc>
                <a:spcPts val="2800"/>
              </a:lnSpc>
              <a:tabLst>
                <a:tab pos="1701800" algn="l"/>
                <a:tab pos="4356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如何在已知目的接口的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</a:t>
            </a:r>
          </a:p>
          <a:p>
            <a:pPr algn="l">
              <a:lnSpc>
                <a:spcPts val="2800"/>
              </a:lnSpc>
              <a:tabLst>
                <a:tab pos="1701800" algn="l"/>
                <a:tab pos="4356100" algn="l"/>
              </a:tabLst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址前提下确定其</a:t>
            </a:r>
            <a:r>
              <a:rPr lang="en-US" altLang="zh-CN" sz="24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地址？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500"/>
              </a:lnSpc>
              <a:tabLst>
                <a:tab pos="1701800" algn="l"/>
                <a:tab pos="4356100" algn="l"/>
              </a:tabLst>
            </a:pPr>
            <a:r>
              <a:rPr lang="en-US" altLang="zh-CN" dirty="0"/>
              <a:t>		</a:t>
            </a:r>
            <a:endParaRPr lang="en-US" altLang="zh-CN" sz="2400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377236" y="2965849"/>
            <a:ext cx="3823161" cy="11233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ARP表</a:t>
            </a:r>
            <a:r>
              <a:rPr lang="en-US" altLang="zh-CN" sz="2400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LAN中的每个IP</a:t>
            </a:r>
            <a:r>
              <a:rPr lang="en-US" altLang="zh-CN" sz="24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</a:t>
            </a:r>
            <a:endParaRPr lang="en-US" altLang="zh-CN" sz="24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25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主机、路由器)维护一个表</a:t>
            </a:r>
          </a:p>
          <a:p>
            <a:pPr algn="l">
              <a:lnSpc>
                <a:spcPts val="34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存储某些LAN结点的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25617" y="4081517"/>
            <a:ext cx="3359894" cy="2251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IP/MAC地址映射关系: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IP地址;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MAC地址;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TTL&gt;</a:t>
            </a:r>
          </a:p>
          <a:p>
            <a:pPr algn="l">
              <a:lnSpc>
                <a:spcPts val="3400"/>
              </a:lnSpc>
              <a:tabLst>
                <a:tab pos="279400" algn="l"/>
              </a:tabLst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TTL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Live)：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经过这个时间以后该映</a:t>
            </a:r>
          </a:p>
          <a:p>
            <a:pPr algn="l">
              <a:lnSpc>
                <a:spcPts val="2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射关系会被遗弃(典型</a:t>
            </a:r>
          </a:p>
          <a:p>
            <a:pPr algn="l">
              <a:lnSpc>
                <a:spcPts val="2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值为20min)</a:t>
            </a:r>
          </a:p>
        </p:txBody>
      </p:sp>
    </p:spTree>
    <p:extLst>
      <p:ext uri="{BB962C8B-B14F-4D97-AF65-F5344CB8AC3E}">
        <p14:creationId xmlns:p14="http://schemas.microsoft.com/office/powerpoint/2010/main" val="18965864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ARP</a:t>
            </a:r>
            <a:r>
              <a:rPr lang="zh-CN" altLang="en-US" dirty="0" smtClean="0">
                <a:ea typeface="宋体" charset="-122"/>
              </a:rPr>
              <a:t>协议：同一局域网内</a:t>
            </a:r>
            <a:endParaRPr lang="zh-CN" altLang="en-US" dirty="0"/>
          </a:p>
        </p:txBody>
      </p:sp>
      <p:sp>
        <p:nvSpPr>
          <p:cNvPr id="7" name="TextBox 1"/>
          <p:cNvSpPr txBox="1"/>
          <p:nvPr/>
        </p:nvSpPr>
        <p:spPr>
          <a:xfrm>
            <a:off x="622300" y="1435100"/>
            <a:ext cx="3646832" cy="50148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A想要给同一局域网内的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B发送数据报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B的MAC地址不在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A的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表中.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广播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ARP查询分组，其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中包含B的IP地址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FF-FF-</a:t>
            </a:r>
          </a:p>
          <a:p>
            <a:pPr algn="l">
              <a:lnSpc>
                <a:spcPts val="23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FF-FF-FF-FF</a:t>
            </a:r>
          </a:p>
          <a:p>
            <a:pPr algn="l">
              <a:lnSpc>
                <a:spcPts val="29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LAN中所有结点都会接收</a:t>
            </a:r>
          </a:p>
          <a:p>
            <a:pPr algn="l">
              <a:lnSpc>
                <a:spcPts val="2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ARP查询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B接收ARP查询分组，IP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地址匹配成功，向A应答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B的MAC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6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利用单播帧向A发送应答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40300" y="1333500"/>
            <a:ext cx="3887283" cy="21749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6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A在其ARP表中，缓存B的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2402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IP-MAC地址对，直至超时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超时后，再次刷新</a:t>
            </a:r>
          </a:p>
          <a:p>
            <a:pPr algn="l">
              <a:lnSpc>
                <a:spcPts val="34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sz="2400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ARP是“即插即用”协议:</a:t>
            </a:r>
          </a:p>
          <a:p>
            <a:pPr algn="l">
              <a:lnSpc>
                <a:spcPts val="28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2004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结点自主创建ARP表，</a:t>
            </a:r>
          </a:p>
          <a:p>
            <a:pPr algn="l">
              <a:lnSpc>
                <a:spcPts val="2200"/>
              </a:lnSpc>
              <a:tabLst>
                <a:tab pos="342900" algn="l"/>
                <a:tab pos="457200" algn="l"/>
                <a:tab pos="749300" algn="l"/>
              </a:tabLst>
            </a:pPr>
            <a:r>
              <a:rPr lang="en-US" altLang="zh-CN" dirty="0"/>
              <a:t>			</a:t>
            </a:r>
            <a:r>
              <a:rPr lang="en-US" altLang="zh-CN" sz="200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无需干预</a:t>
            </a:r>
          </a:p>
        </p:txBody>
      </p:sp>
    </p:spTree>
    <p:extLst>
      <p:ext uri="{BB962C8B-B14F-4D97-AF65-F5344CB8AC3E}">
        <p14:creationId xmlns:p14="http://schemas.microsoft.com/office/powerpoint/2010/main" val="64644290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5C92-9FB7-4867-8C00-997658948A16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605449-4F06-4C36-9231-7313189B0F46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zh-CN" altLang="en-US" dirty="0" smtClean="0">
                <a:ea typeface="MS PGothic" pitchFamily="34" charset="-128"/>
              </a:rPr>
              <a:t>静态分配协议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pPr>
              <a:lnSpc>
                <a:spcPct val="105000"/>
              </a:lnSpc>
            </a:pPr>
            <a:r>
              <a:rPr lang="zh-CN" altLang="en-US" dirty="0" smtClean="0">
                <a:ea typeface="MS PGothic" pitchFamily="34" charset="-128"/>
              </a:rPr>
              <a:t>静态和预先确定的信道访问分配：独立于用户活动</a:t>
            </a:r>
            <a:endParaRPr lang="en-US" altLang="ja-JP" dirty="0">
              <a:ea typeface="MS PGothic" pitchFamily="34" charset="-128"/>
            </a:endParaRPr>
          </a:p>
          <a:p>
            <a:pPr>
              <a:lnSpc>
                <a:spcPct val="105000"/>
              </a:lnSpc>
            </a:pPr>
            <a:r>
              <a:rPr lang="zh-CN" altLang="en-US" dirty="0" smtClean="0">
                <a:ea typeface="MS PGothic" pitchFamily="34" charset="-128"/>
              </a:rPr>
              <a:t>信道可能会被分配给空闲用户，从而造成信道资源的浪费</a:t>
            </a:r>
            <a:endParaRPr lang="en-US" altLang="ja-JP" dirty="0" smtClean="0">
              <a:ea typeface="MS PGothic" pitchFamily="34" charset="-128"/>
            </a:endParaRPr>
          </a:p>
          <a:p>
            <a:pPr>
              <a:lnSpc>
                <a:spcPct val="105000"/>
              </a:lnSpc>
            </a:pPr>
            <a:r>
              <a:rPr lang="zh-CN" altLang="en-US" dirty="0">
                <a:ea typeface="MS PGothic" pitchFamily="34" charset="-128"/>
              </a:rPr>
              <a:t>例如</a:t>
            </a:r>
            <a:r>
              <a:rPr lang="en-US" altLang="ja-JP" dirty="0" smtClean="0">
                <a:ea typeface="MS PGothic" pitchFamily="34" charset="-128"/>
              </a:rPr>
              <a:t>: </a:t>
            </a:r>
            <a:r>
              <a:rPr lang="en-US" altLang="ja-JP" dirty="0">
                <a:ea typeface="MS PGothic" pitchFamily="34" charset="-128"/>
              </a:rPr>
              <a:t>TDMA, FDMA, WDMA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362" y="228600"/>
            <a:ext cx="8250238" cy="762000"/>
          </a:xfrm>
        </p:spPr>
        <p:txBody>
          <a:bodyPr/>
          <a:lstStyle/>
          <a:p>
            <a:r>
              <a:rPr lang="zh-CN" altLang="en-US" dirty="0" smtClean="0"/>
              <a:t>寻址：从一个</a:t>
            </a:r>
            <a:r>
              <a:rPr lang="en-US" altLang="zh-CN" dirty="0" smtClean="0"/>
              <a:t>LAN</a:t>
            </a:r>
            <a:r>
              <a:rPr lang="zh-CN" altLang="en-US" dirty="0" smtClean="0"/>
              <a:t>路由至另一个</a:t>
            </a:r>
            <a:r>
              <a:rPr lang="en-US" altLang="zh-CN" dirty="0" smtClean="0"/>
              <a:t>LAN</a:t>
            </a:r>
            <a:endParaRPr lang="zh-CN" altLang="en-US" dirty="0"/>
          </a:p>
        </p:txBody>
      </p:sp>
      <p:sp>
        <p:nvSpPr>
          <p:cNvPr id="6" name="TextBox 1"/>
          <p:cNvSpPr txBox="1"/>
          <p:nvPr/>
        </p:nvSpPr>
        <p:spPr>
          <a:xfrm>
            <a:off x="673100" y="1752600"/>
            <a:ext cx="127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14400" y="1765300"/>
            <a:ext cx="79375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关注寻址：IP地址(数据报中)和MAC地址(帧中)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假设A知道B的IP地址(怎么知道的?)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假设A知道第一跳路由器R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(左)接口IP地址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(怎么知道的?)</a:t>
            </a:r>
          </a:p>
          <a:p>
            <a:pPr algn="l"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假设A知道第一跳路由器R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(左)接口MAC地址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(怎么知道的?)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73100" y="1219200"/>
            <a:ext cx="6291274" cy="4912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800"/>
              </a:lnSpc>
              <a:tabLst>
                <a:tab pos="571500" algn="l"/>
              </a:tabLst>
            </a:pPr>
            <a:r>
              <a:rPr lang="en-US" altLang="zh-CN" sz="2795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通信过程</a:t>
            </a:r>
            <a:r>
              <a:rPr lang="en-US" altLang="zh-CN" sz="2795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79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A通过路由器R向B发送数据报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3604260"/>
            <a:ext cx="7814310" cy="2711922"/>
          </a:xfrm>
          <a:prstGeom prst="rect">
            <a:avLst/>
          </a:prstGeom>
        </p:spPr>
      </p:pic>
      <p:sp>
        <p:nvSpPr>
          <p:cNvPr id="14" name="TextBox 1"/>
          <p:cNvSpPr txBox="1"/>
          <p:nvPr/>
        </p:nvSpPr>
        <p:spPr>
          <a:xfrm>
            <a:off x="7126904" y="4305300"/>
            <a:ext cx="16891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124200" y="4550882"/>
            <a:ext cx="21971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36600" y="4343400"/>
            <a:ext cx="16891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</p:spTree>
    <p:extLst>
      <p:ext uri="{BB962C8B-B14F-4D97-AF65-F5344CB8AC3E}">
        <p14:creationId xmlns:p14="http://schemas.microsoft.com/office/powerpoint/2010/main" val="183016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762" y="228600"/>
            <a:ext cx="8097838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BB57F728-B880-4590-9755-01A5C1A709AE}" type="slidenum">
              <a:rPr lang="zh-CN" altLang="en-US" smtClean="0"/>
              <a:pPr algn="l"/>
              <a:t>81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9072524" cy="4114800"/>
          </a:xfrm>
          <a:prstGeom prst="rect">
            <a:avLst/>
          </a:prstGeom>
        </p:spPr>
      </p:pic>
      <p:sp>
        <p:nvSpPr>
          <p:cNvPr id="13" name="TextBox 1"/>
          <p:cNvSpPr txBox="1"/>
          <p:nvPr/>
        </p:nvSpPr>
        <p:spPr>
          <a:xfrm>
            <a:off x="3162300" y="4660384"/>
            <a:ext cx="215764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8200" y="4469806"/>
            <a:ext cx="1676741" cy="211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86600" y="4445671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8840" y="1181358"/>
            <a:ext cx="8659422" cy="30982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</a:p>
          <a:p>
            <a:pPr algn="l">
              <a:lnSpc>
                <a:spcPts val="28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构造链路层帧，其中源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</a:p>
          <a:p>
            <a:pPr algn="l">
              <a:lnSpc>
                <a:spcPts val="2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左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8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  <a:p>
            <a:pPr algn="l">
              <a:lnSpc>
                <a:spcPts val="1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7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2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0" algn="l"/>
                <a:tab pos="266700" algn="l"/>
                <a:tab pos="317500" algn="l"/>
                <a:tab pos="342900" algn="l"/>
                <a:tab pos="1079500" algn="l"/>
                <a:tab pos="1206500" algn="l"/>
                <a:tab pos="1498600" algn="l"/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</p:spTree>
    <p:extLst>
      <p:ext uri="{BB962C8B-B14F-4D97-AF65-F5344CB8AC3E}">
        <p14:creationId xmlns:p14="http://schemas.microsoft.com/office/powerpoint/2010/main" val="91852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3" y="2209800"/>
            <a:ext cx="9091587" cy="4191000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800100" y="4267200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162800" y="429229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6600" y="3365500"/>
            <a:ext cx="341440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241800" y="3477984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124200" y="4152900"/>
            <a:ext cx="2157642" cy="21493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                  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33400" y="1083355"/>
            <a:ext cx="5596084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帧从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</a:p>
          <a:p>
            <a:pPr algn="l">
              <a:lnSpc>
                <a:spcPts val="28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接收帧，提取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数据报，传递给上层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协议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dirty="0"/>
              <a:t>		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endParaRPr lang="en-US" altLang="zh-CN" sz="1200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67000" y="2618016"/>
            <a:ext cx="1219200" cy="925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flipV="1">
            <a:off x="3261717" y="328831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00200" y="2543810"/>
            <a:ext cx="4572000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anose="02020603050405020304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	</a:t>
            </a:r>
          </a:p>
          <a:p>
            <a:pPr algn="l">
              <a:lnSpc>
                <a:spcPts val="15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       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762000" algn="l"/>
                <a:tab pos="889000" algn="l"/>
                <a:tab pos="1181100" algn="l"/>
                <a:tab pos="1308100" algn="l"/>
              </a:tabLst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</p:spTree>
    <p:extLst>
      <p:ext uri="{BB962C8B-B14F-4D97-AF65-F5344CB8AC3E}">
        <p14:creationId xmlns:p14="http://schemas.microsoft.com/office/powerpoint/2010/main" val="12416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4504765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774858" y="4374895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43568" y="436245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35600" y="3117850"/>
            <a:ext cx="158537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32790" y="3539538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118420" y="4301018"/>
            <a:ext cx="2157642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	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464368" y="3257550"/>
            <a:ext cx="34464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4858" y="1139065"/>
            <a:ext cx="7518084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</p:txBody>
      </p:sp>
    </p:spTree>
    <p:extLst>
      <p:ext uri="{BB962C8B-B14F-4D97-AF65-F5344CB8AC3E}">
        <p14:creationId xmlns:p14="http://schemas.microsoft.com/office/powerpoint/2010/main" val="295439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066"/>
            <a:ext cx="9053856" cy="4271734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800100" y="4267200"/>
            <a:ext cx="1676741" cy="21108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020488" y="4315719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410200" y="3086100"/>
            <a:ext cx="1585370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100"/>
              </a:lnSpc>
              <a:tabLst/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41800" y="3477984"/>
            <a:ext cx="367088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 err="1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048000" y="4176441"/>
            <a:ext cx="2157642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	</a:t>
            </a:r>
            <a:endParaRPr lang="en-US" altLang="zh-CN" sz="1596" b="1" dirty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6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  <a:tab pos="12192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341288" y="3213100"/>
            <a:ext cx="344646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4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25400" algn="l"/>
                <a:tab pos="88900" algn="l"/>
              </a:tabLst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38230" y="1119793"/>
            <a:ext cx="7577395" cy="2033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9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4076700" algn="l"/>
                <a:tab pos="4203700" algn="l"/>
                <a:tab pos="4508500" algn="l"/>
              </a:tabLst>
            </a:pPr>
            <a:r>
              <a:rPr lang="en-US" altLang="zh-CN" dirty="0"/>
              <a:t>				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</p:txBody>
      </p:sp>
    </p:spTree>
    <p:extLst>
      <p:ext uri="{BB962C8B-B14F-4D97-AF65-F5344CB8AC3E}">
        <p14:creationId xmlns:p14="http://schemas.microsoft.com/office/powerpoint/2010/main" val="22491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762000"/>
          </a:xfrm>
        </p:spPr>
        <p:txBody>
          <a:bodyPr/>
          <a:lstStyle/>
          <a:p>
            <a:r>
              <a:rPr lang="zh-CN" altLang="en-US" dirty="0"/>
              <a:t>寻址：从一个</a:t>
            </a:r>
            <a:r>
              <a:rPr lang="en-US" altLang="zh-CN" dirty="0"/>
              <a:t>LAN</a:t>
            </a:r>
            <a:r>
              <a:rPr lang="zh-CN" altLang="en-US" dirty="0"/>
              <a:t>路由至另一个</a:t>
            </a:r>
            <a:r>
              <a:rPr lang="en-US" altLang="zh-CN" dirty="0"/>
              <a:t>LAN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0962"/>
            <a:ext cx="9144000" cy="4409838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3124200" y="4495800"/>
            <a:ext cx="2157642" cy="1790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	</a:t>
            </a:r>
            <a:r>
              <a:rPr lang="en-US" altLang="zh-CN" sz="2004" b="1" dirty="0">
                <a:solidFill>
                  <a:srgbClr val="FF0000"/>
                </a:solidFill>
                <a:latin typeface="MS Shell Dlg" pitchFamily="18" charset="0"/>
                <a:cs typeface="MS Shell Dlg" pitchFamily="18" charset="0"/>
              </a:rPr>
              <a:t>R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5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2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111.111.111.110</a:t>
            </a:r>
          </a:p>
          <a:p>
            <a:pPr algn="l">
              <a:lnSpc>
                <a:spcPts val="1300"/>
              </a:lnSpc>
              <a:tabLst>
                <a:tab pos="825500" algn="l"/>
                <a:tab pos="977900" algn="l"/>
                <a:tab pos="11811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E6-E9-00-17-BB-4B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0100" y="4267200"/>
            <a:ext cx="1676741" cy="21185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28600" algn="l"/>
                <a:tab pos="241300" algn="l"/>
              </a:tabLst>
            </a:pP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6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74-29-9C-E8-FF-55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3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111.111.111.112</a:t>
            </a:r>
          </a:p>
          <a:p>
            <a:pPr algn="l">
              <a:lnSpc>
                <a:spcPts val="1400"/>
              </a:lnSpc>
              <a:tabLst>
                <a:tab pos="228600" algn="l"/>
                <a:tab pos="2413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CC-49-DE-D0-AB-7D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37555" y="4267200"/>
            <a:ext cx="163506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2006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400"/>
              </a:lnSpc>
              <a:tabLst>
                <a:tab pos="2921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11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222.222.222.221</a:t>
            </a:r>
          </a:p>
          <a:p>
            <a:pPr algn="l">
              <a:lnSpc>
                <a:spcPts val="1300"/>
              </a:lnSpc>
              <a:tabLst>
                <a:tab pos="292100" algn="l"/>
                <a:tab pos="1231900" algn="l"/>
              </a:tabLst>
            </a:pP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88-B2-2F-54-1A-0F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19252" y="1066800"/>
            <a:ext cx="8032648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43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sz="20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转发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数据报（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源和目的</a:t>
            </a:r>
            <a:r>
              <a:rPr lang="en-US" altLang="zh-CN" sz="2004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地址不变！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  <a:p>
            <a:pPr algn="l">
              <a:lnSpc>
                <a:spcPts val="28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sz="2004" dirty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创建链路层帧，其中源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右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接口的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地址，目</a:t>
            </a:r>
          </a:p>
          <a:p>
            <a:pPr algn="l">
              <a:lnSpc>
                <a:spcPts val="23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地址是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地址，封装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到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004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2004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数据报。</a:t>
            </a:r>
          </a:p>
          <a:p>
            <a:pPr algn="l">
              <a:lnSpc>
                <a:spcPts val="12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49-BD-D2-C7-56-2A</a:t>
            </a:r>
          </a:p>
          <a:p>
            <a:pPr algn="l">
              <a:lnSpc>
                <a:spcPts val="14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1A-23-F9-CD-06-9B</a:t>
            </a:r>
          </a:p>
          <a:p>
            <a:pPr algn="l">
              <a:lnSpc>
                <a:spcPts val="17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src: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111.111.111.111</a:t>
            </a:r>
          </a:p>
          <a:p>
            <a:pPr algn="l">
              <a:lnSpc>
                <a:spcPts val="14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dest: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222.222.222.222</a:t>
            </a:r>
          </a:p>
          <a:p>
            <a:pPr algn="l">
              <a:lnSpc>
                <a:spcPts val="1000"/>
              </a:lnSpc>
            </a:pPr>
            <a:endParaRPr lang="en-US" altLang="zh-CN" dirty="0"/>
          </a:p>
          <a:p>
            <a:pPr algn="l">
              <a:lnSpc>
                <a:spcPts val="20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algn="l">
              <a:lnSpc>
                <a:spcPts val="19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	</a:t>
            </a:r>
            <a:r>
              <a:rPr lang="en-US" altLang="zh-CN" sz="1598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Eth</a:t>
            </a:r>
          </a:p>
          <a:p>
            <a:pPr algn="l">
              <a:lnSpc>
                <a:spcPts val="1900"/>
              </a:lnSpc>
              <a:tabLst>
                <a:tab pos="342900" algn="l"/>
                <a:tab pos="5092700" algn="l"/>
                <a:tab pos="5219700" algn="l"/>
                <a:tab pos="5511800" algn="l"/>
                <a:tab pos="5638800" algn="l"/>
                <a:tab pos="7594600" algn="l"/>
                <a:tab pos="7620000" algn="l"/>
                <a:tab pos="7683500" algn="l"/>
              </a:tabLst>
            </a:pPr>
            <a:r>
              <a:rPr lang="en-US" altLang="zh-CN" dirty="0"/>
              <a:t>						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</a:t>
            </a:r>
          </a:p>
        </p:txBody>
      </p:sp>
    </p:spTree>
    <p:extLst>
      <p:ext uri="{BB962C8B-B14F-4D97-AF65-F5344CB8AC3E}">
        <p14:creationId xmlns:p14="http://schemas.microsoft.com/office/powerpoint/2010/main" val="399390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286000"/>
            <a:ext cx="77724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</a:t>
            </a:r>
            <a:r>
              <a:rPr lang="zh-CN" altLang="en-US" dirty="0" smtClean="0">
                <a:ea typeface="宋体" pitchFamily="2" charset="-122"/>
              </a:rPr>
              <a:t>局域网技术</a:t>
            </a:r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endParaRPr lang="zh-CN" altLang="en-US" dirty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88FC-88D7-4E5C-81B9-E30E4994CF1E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BD859E-180D-4BEB-9376-A7E0B0B85FBF}" type="slidenum">
              <a:rPr lang="zh-CN" altLang="en-US"/>
              <a:pPr/>
              <a:t>87</a:t>
            </a:fld>
            <a:endParaRPr lang="en-US" altLang="zh-CN"/>
          </a:p>
        </p:txBody>
      </p:sp>
      <p:sp>
        <p:nvSpPr>
          <p:cNvPr id="747524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848600" cy="762000"/>
          </a:xfrm>
          <a:noFill/>
          <a:ln/>
        </p:spPr>
        <p:txBody>
          <a:bodyPr lIns="92075" tIns="46038" rIns="92075" bIns="46038"/>
          <a:lstStyle/>
          <a:p>
            <a:r>
              <a:rPr lang="en-US" altLang="ja-JP" dirty="0">
                <a:ea typeface="MS PGothic" pitchFamily="34" charset="-128"/>
              </a:rPr>
              <a:t>IEEE 802 </a:t>
            </a:r>
            <a:r>
              <a:rPr lang="en-US" altLang="zh-CN" dirty="0" smtClean="0">
                <a:ea typeface="宋体" pitchFamily="2" charset="-122"/>
              </a:rPr>
              <a:t>LAN</a:t>
            </a:r>
            <a:r>
              <a:rPr lang="zh-CN" altLang="en-US" dirty="0" smtClean="0">
                <a:ea typeface="宋体" pitchFamily="2" charset="-122"/>
              </a:rPr>
              <a:t>标准</a:t>
            </a:r>
            <a:endParaRPr lang="en-US" altLang="ja-JP" dirty="0">
              <a:ea typeface="MS PGothic" pitchFamily="34" charset="-128"/>
            </a:endParaRPr>
          </a:p>
        </p:txBody>
      </p:sp>
      <p:pic>
        <p:nvPicPr>
          <p:cNvPr id="747525" name="Picture 5" descr="Fig-IEEE-standar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7800"/>
            <a:ext cx="6629400" cy="51054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D23A-6BB9-47BB-8C10-50CC5649A04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451136-CA55-471B-969E-85B0EF2AD8A8}" type="slidenum">
              <a:rPr lang="zh-CN" altLang="en-US"/>
              <a:pPr/>
              <a:t>88</a:t>
            </a:fld>
            <a:endParaRPr lang="en-US" altLang="zh-CN"/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MS PGothic" pitchFamily="34" charset="-128"/>
              </a:rPr>
              <a:t>IEEE 802 </a:t>
            </a:r>
            <a:r>
              <a:rPr lang="en-US" altLang="zh-CN" dirty="0" smtClean="0">
                <a:ea typeface="宋体" pitchFamily="2" charset="-122"/>
              </a:rPr>
              <a:t>LAN</a:t>
            </a:r>
            <a:r>
              <a:rPr lang="zh-CN" altLang="en-US" dirty="0">
                <a:ea typeface="宋体" pitchFamily="2" charset="-122"/>
              </a:rPr>
              <a:t>标准</a:t>
            </a:r>
          </a:p>
        </p:txBody>
      </p:sp>
      <p:pic>
        <p:nvPicPr>
          <p:cNvPr id="8017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975" y="1206500"/>
            <a:ext cx="7159625" cy="559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以太网（</a:t>
            </a:r>
            <a:r>
              <a:rPr lang="en-US" altLang="zh-CN" dirty="0">
                <a:ea typeface="宋体" pitchFamily="2" charset="-122"/>
              </a:rPr>
              <a:t> Ethernet </a:t>
            </a:r>
            <a:r>
              <a:rPr lang="zh-CN" altLang="en-US" dirty="0">
                <a:ea typeface="宋体" pitchFamily="2" charset="-122"/>
              </a:rPr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89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965638" y="646386"/>
            <a:ext cx="5551200" cy="5983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422400" algn="l"/>
                <a:tab pos="35560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422400" algn="l"/>
                <a:tab pos="3556000" algn="l"/>
              </a:tabLst>
            </a:pP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“统治地位”的有线LAN技术: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造价低廉(NIC不足￥100.00)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应用最广泛的LAN技术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比令牌局域网和ATM等，简单、便宜</a:t>
            </a:r>
          </a:p>
          <a:p>
            <a:pPr>
              <a:lnSpc>
                <a:spcPts val="3400"/>
              </a:lnSpc>
              <a:tabLst>
                <a:tab pos="1422400" algn="l"/>
                <a:tab pos="3556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满足网络速率需求：10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Gbps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1422400" algn="l"/>
                <a:tab pos="3556000" algn="l"/>
              </a:tabLst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</a:t>
            </a:r>
            <a:r>
              <a:rPr lang="en-US" altLang="zh-CN" sz="1800" b="1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Metcalfe</a:t>
            </a:r>
            <a:r>
              <a:rPr lang="en-US" altLang="zh-CN" sz="1800" dirty="0" err="1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的以太网草图</a:t>
            </a:r>
            <a:endParaRPr lang="en-US" altLang="zh-CN" sz="1800" dirty="0" smtClean="0">
              <a:solidFill>
                <a:srgbClr val="16379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0238" y="3581400"/>
            <a:ext cx="4775200" cy="2578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99100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多路复用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" y="1306503"/>
            <a:ext cx="9086385" cy="5280975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57614" y="1406024"/>
            <a:ext cx="9065941" cy="90537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2832100" algn="l"/>
              </a:tabLst>
            </a:pPr>
            <a:r>
              <a:rPr lang="en-US" altLang="zh-CN" dirty="0"/>
              <a:t>	</a:t>
            </a:r>
            <a:r>
              <a:rPr lang="en-US" altLang="zh-CN" dirty="0" smtClean="0"/>
              <a:t> </a:t>
            </a: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多路复用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(multiplexing)，简称</a:t>
            </a:r>
            <a:r>
              <a:rPr lang="en-US" altLang="zh-CN" sz="279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复用</a:t>
            </a:r>
            <a:r>
              <a:rPr lang="en-US" altLang="zh-CN" sz="2795" dirty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，是通信技术</a:t>
            </a:r>
          </a:p>
          <a:p>
            <a:pPr>
              <a:lnSpc>
                <a:spcPts val="3100"/>
              </a:lnSpc>
              <a:tabLst>
                <a:tab pos="342900" algn="l"/>
                <a:tab pos="2832100" algn="l"/>
              </a:tabLst>
            </a:pPr>
            <a:r>
              <a:rPr lang="en-US" altLang="zh-CN" dirty="0"/>
              <a:t>	</a:t>
            </a:r>
            <a:r>
              <a:rPr lang="en-US" altLang="zh-CN" dirty="0" smtClean="0"/>
              <a:t>    </a:t>
            </a:r>
            <a:r>
              <a:rPr lang="en-US" altLang="zh-CN" sz="2795" dirty="0" err="1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中的基本概念</a:t>
            </a:r>
            <a:endParaRPr lang="en-US" altLang="zh-CN" sz="2795" dirty="0">
              <a:solidFill>
                <a:srgbClr val="3333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257300" y="2794000"/>
            <a:ext cx="203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42200" y="2794000"/>
            <a:ext cx="2032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76700" y="4914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784600" y="4914900"/>
            <a:ext cx="63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457700" y="4914900"/>
            <a:ext cx="419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59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596" b="1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57300" y="47371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442200" y="47371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257300" y="5219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454900" y="5219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257300" y="5727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454900" y="5727700"/>
            <a:ext cx="203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06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0" y="5397500"/>
            <a:ext cx="812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共享信道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222500" y="52197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复用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489700" y="52578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分用</a:t>
            </a:r>
          </a:p>
        </p:txBody>
      </p:sp>
    </p:spTree>
    <p:extLst>
      <p:ext uri="{BB962C8B-B14F-4D97-AF65-F5344CB8AC3E}">
        <p14:creationId xmlns:p14="http://schemas.microsoft.com/office/powerpoint/2010/main" val="19638151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以太网：物理拓扑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137"/>
            <a:ext cx="9144000" cy="3111063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1219200" y="5956300"/>
            <a:ext cx="2298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总线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(bus):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同轴电缆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762500" y="5892800"/>
            <a:ext cx="114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星型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(star)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9600" y="770677"/>
            <a:ext cx="8225009" cy="4880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总线(bus):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上世纪90年代中期前流行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所有结点在同一</a:t>
            </a:r>
            <a:r>
              <a:rPr lang="en-US" altLang="zh-CN" sz="240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冲突域(collision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domain)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(可能彼此冲突)</a:t>
            </a:r>
          </a:p>
          <a:p>
            <a:pPr>
              <a:lnSpc>
                <a:spcPts val="40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星型(star):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目前主流网络拓扑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中心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交换机(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switch)</a:t>
            </a:r>
          </a:p>
          <a:p>
            <a:pPr>
              <a:lnSpc>
                <a:spcPts val="34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每个结点一个单独冲突域(结点间彼此不冲突)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457200" algn="l"/>
                <a:tab pos="2095500" algn="l"/>
                <a:tab pos="4457700" algn="l"/>
              </a:tabLst>
            </a:pPr>
            <a:r>
              <a:rPr lang="en-US" altLang="zh-CN" dirty="0" smtClean="0"/>
              <a:t>			</a:t>
            </a:r>
            <a:r>
              <a:rPr lang="en-US" altLang="zh-CN" sz="15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交换机</a:t>
            </a:r>
            <a:r>
              <a:rPr lang="en-US" altLang="zh-CN" sz="1598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(switch)</a:t>
            </a:r>
          </a:p>
        </p:txBody>
      </p:sp>
    </p:spTree>
    <p:extLst>
      <p:ext uri="{BB962C8B-B14F-4D97-AF65-F5344CB8AC3E}">
        <p14:creationId xmlns:p14="http://schemas.microsoft.com/office/powerpoint/2010/main" val="667049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以太网：不可靠、无连接服务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91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78447" y="914400"/>
            <a:ext cx="8184553" cy="51757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无连接(connectionless):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发送帧的网卡与接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收帧的网卡间没有“握手”过程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6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不可靠(unreliable):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接收网卡不向发送网卡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进行确认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差错帧直接丢弃，丢弃帧中的数据恢复依靠高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层协议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(e.g.,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TCP)，否则，发生数据丢失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以太网的MAC协议: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err="1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采用二进制指数退避</a:t>
            </a:r>
            <a:endParaRPr lang="en-US" altLang="zh-CN" sz="3204" dirty="0" smtClean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Binary Exponential </a:t>
            </a:r>
            <a:r>
              <a:rPr lang="en-US" altLang="zh-CN" sz="3204" dirty="0" err="1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Backoff</a:t>
            </a:r>
            <a:r>
              <a:rPr lang="zh-CN" altLang="en-US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3204" dirty="0" err="1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算法的</a:t>
            </a:r>
            <a:endParaRPr lang="en-US" altLang="zh-CN" sz="3204" dirty="0" smtClean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27100" algn="l"/>
              </a:tabLst>
            </a:pPr>
            <a:r>
              <a:rPr lang="en-US" altLang="zh-CN" sz="3204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   CSMA/CD</a:t>
            </a:r>
          </a:p>
        </p:txBody>
      </p:sp>
    </p:spTree>
    <p:extLst>
      <p:ext uri="{BB962C8B-B14F-4D97-AF65-F5344CB8AC3E}">
        <p14:creationId xmlns:p14="http://schemas.microsoft.com/office/powerpoint/2010/main" val="234133047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3AE-2AD2-4979-B305-9AA57EA2DBA4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3FCD03-C236-463D-A6A9-A3B1DA4727DE}" type="slidenum">
              <a:rPr lang="zh-CN" altLang="en-US"/>
              <a:pPr/>
              <a:t>92</a:t>
            </a:fld>
            <a:endParaRPr lang="en-US" altLang="zh-CN"/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二进制</a:t>
            </a:r>
            <a:r>
              <a:rPr lang="zh-CN" altLang="en-US" dirty="0" smtClean="0">
                <a:ea typeface="宋体" pitchFamily="2" charset="-122"/>
              </a:rPr>
              <a:t>指数退避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冲突发生后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每个站随机等待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0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个或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个时隙，之后再重试发送。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一般地，在第 </a:t>
            </a:r>
            <a:r>
              <a:rPr lang="en-US" altLang="zh-CN" i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次冲突之后，从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[0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aseline="30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1]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之间随机选择一个数，然后等待这么多个时隙。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随机数选择区间的最大值是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1023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16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次冲突之后，控制器放弃努力，并给计算机返回一个失败报告。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9861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以太网</a:t>
            </a:r>
            <a:r>
              <a:rPr lang="en-US" altLang="zh-CN" dirty="0" smtClean="0"/>
              <a:t>CSMA/CD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93</a:t>
            </a:fld>
            <a:endParaRPr lang="en-US" altLang="zh-CN"/>
          </a:p>
        </p:txBody>
      </p:sp>
      <p:sp>
        <p:nvSpPr>
          <p:cNvPr id="6" name="TextBox 1"/>
          <p:cNvSpPr txBox="1"/>
          <p:nvPr/>
        </p:nvSpPr>
        <p:spPr>
          <a:xfrm>
            <a:off x="558800" y="1435100"/>
            <a:ext cx="3619500" cy="461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NIC从网络层接收数据报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，创建数据帧。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监听信道：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如果NIC监听到信道空闲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，则开始发送帧；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如果NIC监听到信道忙，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则一直等待到信道空闲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，然后发送帧。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NIC发送完整个帧，而没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有检测到其他结点的数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据发送，则NIC确认帧发</a:t>
            </a:r>
          </a:p>
          <a:p>
            <a:pPr>
              <a:lnSpc>
                <a:spcPts val="27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12D7E"/>
                </a:solidFill>
                <a:latin typeface="Times New Roman" pitchFamily="18" charset="0"/>
                <a:cs typeface="Times New Roman" pitchFamily="18" charset="0"/>
              </a:rPr>
              <a:t>送成功！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711700" y="1447800"/>
            <a:ext cx="3860800" cy="495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如果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NIC检测到其他结点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传输数据，则中止发送，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堵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塞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信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号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(jam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signal)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sz="2400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中止发送后，NIC进入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ED0526"/>
                </a:solidFill>
                <a:latin typeface="Times New Roman" pitchFamily="18" charset="0"/>
                <a:cs typeface="Times New Roman" pitchFamily="18" charset="0"/>
              </a:rPr>
              <a:t>进制指数退避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：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004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次连续冲突后：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•取</a:t>
            </a:r>
            <a:r>
              <a:rPr lang="en-US" altLang="zh-CN" sz="2004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Min(</a:t>
            </a:r>
            <a:r>
              <a:rPr lang="en-US" altLang="zh-CN" sz="2004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•NIC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从{0,1,2,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…,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331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-1}中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随机选择一个数</a:t>
            </a:r>
            <a:r>
              <a:rPr lang="en-US" altLang="zh-CN" sz="2004" i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K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•NIC等待K·512比特的传输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		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延迟时间，再返回第2步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连续冲突次数越多，平均等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49300" algn="l"/>
                <a:tab pos="800100" algn="l"/>
                <a:tab pos="9017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待时间越长。</a:t>
            </a:r>
          </a:p>
        </p:txBody>
      </p:sp>
    </p:spTree>
    <p:extLst>
      <p:ext uri="{BB962C8B-B14F-4D97-AF65-F5344CB8AC3E}">
        <p14:creationId xmlns:p14="http://schemas.microsoft.com/office/powerpoint/2010/main" val="257233589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以太网帧格式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94</a:t>
            </a:fld>
            <a:endParaRPr lang="en-US" altLang="zh-CN"/>
          </a:p>
        </p:txBody>
      </p:sp>
      <p:sp>
        <p:nvSpPr>
          <p:cNvPr id="13" name="Freeform 3"/>
          <p:cNvSpPr/>
          <p:nvPr/>
        </p:nvSpPr>
        <p:spPr>
          <a:xfrm>
            <a:off x="3860672" y="2838830"/>
            <a:ext cx="38100" cy="224027"/>
          </a:xfrm>
          <a:custGeom>
            <a:avLst/>
            <a:gdLst>
              <a:gd name="connsiteX0" fmla="*/ 9525 w 38100"/>
              <a:gd name="connsiteY0" fmla="*/ 9525 h 224027"/>
              <a:gd name="connsiteX1" fmla="*/ 9525 w 38100"/>
              <a:gd name="connsiteY1" fmla="*/ 214502 h 224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224027">
                <a:moveTo>
                  <a:pt x="9525" y="9525"/>
                </a:moveTo>
                <a:lnTo>
                  <a:pt x="9525" y="214502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80388" y="2921469"/>
            <a:ext cx="6726935" cy="548551"/>
          </a:xfrm>
          <a:custGeom>
            <a:avLst/>
            <a:gdLst>
              <a:gd name="connsiteX0" fmla="*/ 0 w 6726935"/>
              <a:gd name="connsiteY0" fmla="*/ 548551 h 548551"/>
              <a:gd name="connsiteX1" fmla="*/ 6726936 w 6726935"/>
              <a:gd name="connsiteY1" fmla="*/ 548551 h 548551"/>
              <a:gd name="connsiteX2" fmla="*/ 6726936 w 6726935"/>
              <a:gd name="connsiteY2" fmla="*/ 0 h 548551"/>
              <a:gd name="connsiteX3" fmla="*/ 0 w 6726935"/>
              <a:gd name="connsiteY3" fmla="*/ 0 h 548551"/>
              <a:gd name="connsiteX4" fmla="*/ 0 w 6726935"/>
              <a:gd name="connsiteY4" fmla="*/ 548551 h 548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26935" h="548551">
                <a:moveTo>
                  <a:pt x="0" y="548551"/>
                </a:moveTo>
                <a:lnTo>
                  <a:pt x="6726936" y="548551"/>
                </a:lnTo>
                <a:lnTo>
                  <a:pt x="6726936" y="0"/>
                </a:lnTo>
                <a:lnTo>
                  <a:pt x="0" y="0"/>
                </a:lnTo>
                <a:lnTo>
                  <a:pt x="0" y="54855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74038" y="2915119"/>
            <a:ext cx="6739635" cy="561251"/>
          </a:xfrm>
          <a:custGeom>
            <a:avLst/>
            <a:gdLst>
              <a:gd name="connsiteX0" fmla="*/ 6350 w 6739635"/>
              <a:gd name="connsiteY0" fmla="*/ 554901 h 561251"/>
              <a:gd name="connsiteX1" fmla="*/ 6733286 w 6739635"/>
              <a:gd name="connsiteY1" fmla="*/ 554901 h 561251"/>
              <a:gd name="connsiteX2" fmla="*/ 6733286 w 6739635"/>
              <a:gd name="connsiteY2" fmla="*/ 6350 h 561251"/>
              <a:gd name="connsiteX3" fmla="*/ 6350 w 6739635"/>
              <a:gd name="connsiteY3" fmla="*/ 6350 h 561251"/>
              <a:gd name="connsiteX4" fmla="*/ 6350 w 6739635"/>
              <a:gd name="connsiteY4" fmla="*/ 554901 h 56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39635" h="561251">
                <a:moveTo>
                  <a:pt x="6350" y="554901"/>
                </a:moveTo>
                <a:lnTo>
                  <a:pt x="6733286" y="554901"/>
                </a:lnTo>
                <a:lnTo>
                  <a:pt x="6733286" y="6350"/>
                </a:lnTo>
                <a:lnTo>
                  <a:pt x="6350" y="6350"/>
                </a:lnTo>
                <a:lnTo>
                  <a:pt x="6350" y="55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2139950" y="2901950"/>
            <a:ext cx="38100" cy="569976"/>
          </a:xfrm>
          <a:custGeom>
            <a:avLst/>
            <a:gdLst>
              <a:gd name="connsiteX0" fmla="*/ 9525 w 38100"/>
              <a:gd name="connsiteY0" fmla="*/ 9525 h 569976"/>
              <a:gd name="connsiteX1" fmla="*/ 9525 w 38100"/>
              <a:gd name="connsiteY1" fmla="*/ 560451 h 569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9976">
                <a:moveTo>
                  <a:pt x="9525" y="9525"/>
                </a:moveTo>
                <a:lnTo>
                  <a:pt x="9525" y="56045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2925826" y="2905125"/>
            <a:ext cx="38100" cy="603250"/>
          </a:xfrm>
          <a:custGeom>
            <a:avLst/>
            <a:gdLst>
              <a:gd name="connsiteX0" fmla="*/ 9525 w 38100"/>
              <a:gd name="connsiteY0" fmla="*/ 9525 h 603250"/>
              <a:gd name="connsiteX1" fmla="*/ 9525 w 38100"/>
              <a:gd name="connsiteY1" fmla="*/ 593725 h 603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3250">
                <a:moveTo>
                  <a:pt x="9525" y="9525"/>
                </a:moveTo>
                <a:lnTo>
                  <a:pt x="9525" y="5937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708400" y="2909823"/>
            <a:ext cx="38100" cy="568325"/>
          </a:xfrm>
          <a:custGeom>
            <a:avLst/>
            <a:gdLst>
              <a:gd name="connsiteX0" fmla="*/ 9525 w 38100"/>
              <a:gd name="connsiteY0" fmla="*/ 9525 h 568325"/>
              <a:gd name="connsiteX1" fmla="*/ 9525 w 38100"/>
              <a:gd name="connsiteY1" fmla="*/ 558800 h 568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8325">
                <a:moveTo>
                  <a:pt x="9525" y="9525"/>
                </a:moveTo>
                <a:lnTo>
                  <a:pt x="9525" y="5588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981450" y="2905125"/>
            <a:ext cx="38100" cy="600075"/>
          </a:xfrm>
          <a:custGeom>
            <a:avLst/>
            <a:gdLst>
              <a:gd name="connsiteX0" fmla="*/ 9525 w 38100"/>
              <a:gd name="connsiteY0" fmla="*/ 9525 h 600075"/>
              <a:gd name="connsiteX1" fmla="*/ 9525 w 38100"/>
              <a:gd name="connsiteY1" fmla="*/ 590550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0075">
                <a:moveTo>
                  <a:pt x="9525" y="9525"/>
                </a:moveTo>
                <a:lnTo>
                  <a:pt x="9525" y="5905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097651" y="2911475"/>
            <a:ext cx="38100" cy="643001"/>
          </a:xfrm>
          <a:custGeom>
            <a:avLst/>
            <a:gdLst>
              <a:gd name="connsiteX0" fmla="*/ 9525 w 38100"/>
              <a:gd name="connsiteY0" fmla="*/ 9525 h 643001"/>
              <a:gd name="connsiteX1" fmla="*/ 9525 w 38100"/>
              <a:gd name="connsiteY1" fmla="*/ 633476 h 643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43001">
                <a:moveTo>
                  <a:pt x="9525" y="9525"/>
                </a:moveTo>
                <a:lnTo>
                  <a:pt x="9525" y="633476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1"/>
          <p:cNvSpPr txBox="1"/>
          <p:nvPr/>
        </p:nvSpPr>
        <p:spPr>
          <a:xfrm>
            <a:off x="1295400" y="3098800"/>
            <a:ext cx="231730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6" b="1" dirty="0" err="1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endParaRPr lang="en-US" altLang="zh-CN" sz="1406" b="1" dirty="0" smtClean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36600" y="4089400"/>
            <a:ext cx="70993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795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前导码(Preamble)(8B):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5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7个字节的10101010，第8字节为10101011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798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用于发送端与接收端的时钟同步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2324100" y="3009900"/>
            <a:ext cx="132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4343400" y="2997200"/>
            <a:ext cx="1524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（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46-1500B</a:t>
            </a:r>
            <a:r>
              <a:rPr lang="en-US" altLang="zh-CN" sz="1596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）</a:t>
            </a:r>
          </a:p>
          <a:p>
            <a:pPr>
              <a:lnSpc>
                <a:spcPts val="1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654800" y="3098800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36600" y="444500"/>
            <a:ext cx="7315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413000" algn="l"/>
                <a:tab pos="2921000" algn="l"/>
              </a:tabLst>
            </a:pPr>
            <a:r>
              <a:rPr lang="en-US" altLang="zh-CN" dirty="0" smtClean="0"/>
              <a:t>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413000" algn="l"/>
                <a:tab pos="2921000" algn="l"/>
              </a:tabLst>
            </a:pP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发送端网卡将IP数据报(或其他网络层协议分组)</a:t>
            </a:r>
          </a:p>
          <a:p>
            <a:pPr>
              <a:lnSpc>
                <a:spcPts val="3100"/>
              </a:lnSpc>
              <a:tabLst>
                <a:tab pos="2413000" algn="l"/>
                <a:tab pos="2921000" algn="l"/>
              </a:tabLst>
            </a:pP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封装到以太网帧中：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413000" algn="l"/>
                <a:tab pos="2921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6688550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以太网帧格式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95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3906520" y="5840807"/>
            <a:ext cx="22225" cy="217601"/>
          </a:xfrm>
          <a:custGeom>
            <a:avLst/>
            <a:gdLst>
              <a:gd name="connsiteX0" fmla="*/ 6350 w 22225"/>
              <a:gd name="connsiteY0" fmla="*/ 6350 h 217601"/>
              <a:gd name="connsiteX1" fmla="*/ 6350 w 22225"/>
              <a:gd name="connsiteY1" fmla="*/ 211251 h 217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217601">
                <a:moveTo>
                  <a:pt x="6350" y="6350"/>
                </a:moveTo>
                <a:lnTo>
                  <a:pt x="6350" y="211251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02715" y="5920270"/>
            <a:ext cx="6775831" cy="548551"/>
          </a:xfrm>
          <a:custGeom>
            <a:avLst/>
            <a:gdLst>
              <a:gd name="connsiteX0" fmla="*/ 0 w 6775831"/>
              <a:gd name="connsiteY0" fmla="*/ 548551 h 548551"/>
              <a:gd name="connsiteX1" fmla="*/ 6775830 w 6775831"/>
              <a:gd name="connsiteY1" fmla="*/ 548551 h 548551"/>
              <a:gd name="connsiteX2" fmla="*/ 6775830 w 6775831"/>
              <a:gd name="connsiteY2" fmla="*/ 0 h 548551"/>
              <a:gd name="connsiteX3" fmla="*/ 0 w 6775831"/>
              <a:gd name="connsiteY3" fmla="*/ 0 h 548551"/>
              <a:gd name="connsiteX4" fmla="*/ 0 w 6775831"/>
              <a:gd name="connsiteY4" fmla="*/ 548551 h 548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5831" h="548551">
                <a:moveTo>
                  <a:pt x="0" y="548551"/>
                </a:moveTo>
                <a:lnTo>
                  <a:pt x="6775830" y="548551"/>
                </a:lnTo>
                <a:lnTo>
                  <a:pt x="6775830" y="0"/>
                </a:lnTo>
                <a:lnTo>
                  <a:pt x="0" y="0"/>
                </a:lnTo>
                <a:lnTo>
                  <a:pt x="0" y="548551"/>
                </a:lnTo>
              </a:path>
            </a:pathLst>
          </a:custGeom>
          <a:solidFill>
            <a:srgbClr val="3D68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96365" y="5913920"/>
            <a:ext cx="6788531" cy="561251"/>
          </a:xfrm>
          <a:custGeom>
            <a:avLst/>
            <a:gdLst>
              <a:gd name="connsiteX0" fmla="*/ 6350 w 6788531"/>
              <a:gd name="connsiteY0" fmla="*/ 554901 h 561251"/>
              <a:gd name="connsiteX1" fmla="*/ 6782180 w 6788531"/>
              <a:gd name="connsiteY1" fmla="*/ 554901 h 561251"/>
              <a:gd name="connsiteX2" fmla="*/ 6782180 w 6788531"/>
              <a:gd name="connsiteY2" fmla="*/ 6350 h 561251"/>
              <a:gd name="connsiteX3" fmla="*/ 6350 w 6788531"/>
              <a:gd name="connsiteY3" fmla="*/ 6350 h 561251"/>
              <a:gd name="connsiteX4" fmla="*/ 6350 w 6788531"/>
              <a:gd name="connsiteY4" fmla="*/ 554901 h 5612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88531" h="561251">
                <a:moveTo>
                  <a:pt x="6350" y="554901"/>
                </a:moveTo>
                <a:lnTo>
                  <a:pt x="6782180" y="554901"/>
                </a:lnTo>
                <a:lnTo>
                  <a:pt x="6782180" y="6350"/>
                </a:lnTo>
                <a:lnTo>
                  <a:pt x="6350" y="6350"/>
                </a:lnTo>
                <a:lnTo>
                  <a:pt x="6350" y="5549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169922" y="5900738"/>
            <a:ext cx="38100" cy="569912"/>
          </a:xfrm>
          <a:custGeom>
            <a:avLst/>
            <a:gdLst>
              <a:gd name="connsiteX0" fmla="*/ 9525 w 38100"/>
              <a:gd name="connsiteY0" fmla="*/ 9525 h 569912"/>
              <a:gd name="connsiteX1" fmla="*/ 9525 w 38100"/>
              <a:gd name="connsiteY1" fmla="*/ 560387 h 569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9912">
                <a:moveTo>
                  <a:pt x="9525" y="9525"/>
                </a:moveTo>
                <a:lnTo>
                  <a:pt x="9525" y="56038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960497" y="5903913"/>
            <a:ext cx="38100" cy="603250"/>
          </a:xfrm>
          <a:custGeom>
            <a:avLst/>
            <a:gdLst>
              <a:gd name="connsiteX0" fmla="*/ 9525 w 38100"/>
              <a:gd name="connsiteY0" fmla="*/ 9525 h 603250"/>
              <a:gd name="connsiteX1" fmla="*/ 9525 w 38100"/>
              <a:gd name="connsiteY1" fmla="*/ 593725 h 603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3250">
                <a:moveTo>
                  <a:pt x="9525" y="9525"/>
                </a:moveTo>
                <a:lnTo>
                  <a:pt x="9525" y="5937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751071" y="5908675"/>
            <a:ext cx="38100" cy="568325"/>
          </a:xfrm>
          <a:custGeom>
            <a:avLst/>
            <a:gdLst>
              <a:gd name="connsiteX0" fmla="*/ 9525 w 38100"/>
              <a:gd name="connsiteY0" fmla="*/ 9525 h 568325"/>
              <a:gd name="connsiteX1" fmla="*/ 9525 w 38100"/>
              <a:gd name="connsiteY1" fmla="*/ 558800 h 5683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568325">
                <a:moveTo>
                  <a:pt x="9525" y="9525"/>
                </a:moveTo>
                <a:lnTo>
                  <a:pt x="9525" y="55880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025772" y="5903913"/>
            <a:ext cx="38100" cy="600075"/>
          </a:xfrm>
          <a:custGeom>
            <a:avLst/>
            <a:gdLst>
              <a:gd name="connsiteX0" fmla="*/ 9525 w 38100"/>
              <a:gd name="connsiteY0" fmla="*/ 9525 h 600075"/>
              <a:gd name="connsiteX1" fmla="*/ 9525 w 38100"/>
              <a:gd name="connsiteY1" fmla="*/ 590550 h 60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00075">
                <a:moveTo>
                  <a:pt x="9525" y="9525"/>
                </a:moveTo>
                <a:lnTo>
                  <a:pt x="9525" y="5905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156197" y="5910263"/>
            <a:ext cx="38100" cy="642937"/>
          </a:xfrm>
          <a:custGeom>
            <a:avLst/>
            <a:gdLst>
              <a:gd name="connsiteX0" fmla="*/ 9525 w 38100"/>
              <a:gd name="connsiteY0" fmla="*/ 9525 h 642937"/>
              <a:gd name="connsiteX1" fmla="*/ 9525 w 38100"/>
              <a:gd name="connsiteY1" fmla="*/ 633412 h 642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642937">
                <a:moveTo>
                  <a:pt x="9525" y="9525"/>
                </a:moveTo>
                <a:lnTo>
                  <a:pt x="9525" y="633412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"/>
          <p:cNvSpPr txBox="1"/>
          <p:nvPr/>
        </p:nvSpPr>
        <p:spPr>
          <a:xfrm>
            <a:off x="1181100" y="6105348"/>
            <a:ext cx="2540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preamble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66800" y="5444948"/>
            <a:ext cx="15494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丢弃差错帧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362200" y="6016448"/>
            <a:ext cx="132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dest.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403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source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330700" y="5991048"/>
            <a:ext cx="1524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596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（</a:t>
            </a: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46-1500B</a:t>
            </a:r>
            <a:r>
              <a:rPr lang="en-US" altLang="zh-CN" sz="1596" dirty="0" smtClean="0">
                <a:solidFill>
                  <a:srgbClr val="FFFFFF"/>
                </a:solidFill>
                <a:latin typeface="MS PGothic" pitchFamily="18" charset="0"/>
                <a:cs typeface="MS PGothic" pitchFamily="18" charset="0"/>
              </a:rPr>
              <a:t>）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598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(payload)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718300" y="6092648"/>
            <a:ext cx="431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CRC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733800" y="5648148"/>
            <a:ext cx="406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09600" y="466548"/>
            <a:ext cx="8099974" cy="4957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目的MAC地址、源MAC地址(各6B):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如果网卡的MAC地址与收到的帧的目的MAC地址匹配，或者帧的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目的MAC地址为广播地址(FF-FF-FF-FF-FF-FF)，则网卡接收该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帧，并将其封装的网络层分组交给相应的网络层协议。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否则，网卡丢弃(不接收)该帧。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2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类型(Type)(2B):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指示帧中封装的是哪种高层协议的分组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(如，IP数据报、Novell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IPX数据报、AppleTalk数据报等)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数据(Data)(46-1500B):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指上层协议载荷。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R=10Mbps，RTT</a:t>
            </a:r>
            <a:r>
              <a:rPr lang="en-US" altLang="zh-CN" sz="133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=512μs，L</a:t>
            </a:r>
            <a:r>
              <a:rPr lang="en-US" altLang="zh-CN" sz="133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RTT</a:t>
            </a:r>
            <a:r>
              <a:rPr lang="en-US" altLang="zh-CN" sz="133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max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133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=512bits=64B，Data</a:t>
            </a:r>
            <a:r>
              <a:rPr lang="en-US" altLang="zh-CN" sz="133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=L</a:t>
            </a:r>
            <a:r>
              <a:rPr lang="en-US" altLang="zh-CN" sz="133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min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-18=</a:t>
            </a:r>
            <a:r>
              <a:rPr lang="en-US" altLang="zh-CN" sz="2004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46</a:t>
            </a:r>
            <a:r>
              <a:rPr lang="en-US" altLang="zh-CN" sz="20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49300" algn="l"/>
                <a:tab pos="2540000" algn="l"/>
              </a:tabLst>
            </a:pPr>
            <a:r>
              <a:rPr lang="en-US" altLang="zh-CN" sz="2400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CRC(4B):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循环冗余校验码</a:t>
            </a:r>
          </a:p>
        </p:txBody>
      </p:sp>
    </p:spTree>
    <p:extLst>
      <p:ext uri="{BB962C8B-B14F-4D97-AF65-F5344CB8AC3E}">
        <p14:creationId xmlns:p14="http://schemas.microsoft.com/office/powerpoint/2010/main" val="423512507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802.3</a:t>
            </a:r>
            <a:r>
              <a:rPr lang="zh-CN" altLang="en-US" dirty="0" smtClean="0"/>
              <a:t>以太网标准：链路与物理层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25D47-667F-4DF6-99A1-AED53E3A6674}" type="datetime4">
              <a:rPr lang="zh-CN" altLang="en-US" smtClean="0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57F728-B880-4590-9755-01A5C1A709AE}" type="slidenum">
              <a:rPr lang="zh-CN" altLang="en-US" smtClean="0"/>
              <a:pPr/>
              <a:t>96</a:t>
            </a:fld>
            <a:endParaRPr lang="en-US" altLang="zh-CN"/>
          </a:p>
        </p:txBody>
      </p:sp>
      <p:sp>
        <p:nvSpPr>
          <p:cNvPr id="6" name="Freeform 3"/>
          <p:cNvSpPr/>
          <p:nvPr/>
        </p:nvSpPr>
        <p:spPr>
          <a:xfrm>
            <a:off x="2867025" y="4010025"/>
            <a:ext cx="1406525" cy="1539875"/>
          </a:xfrm>
          <a:custGeom>
            <a:avLst/>
            <a:gdLst>
              <a:gd name="connsiteX0" fmla="*/ 1357248 w 1406525"/>
              <a:gd name="connsiteY0" fmla="*/ 6350 h 1539875"/>
              <a:gd name="connsiteX1" fmla="*/ 6350 w 1406525"/>
              <a:gd name="connsiteY1" fmla="*/ 993775 h 1539875"/>
              <a:gd name="connsiteX2" fmla="*/ 17398 w 1406525"/>
              <a:gd name="connsiteY2" fmla="*/ 1533525 h 1539875"/>
              <a:gd name="connsiteX3" fmla="*/ 1400175 w 1406525"/>
              <a:gd name="connsiteY3" fmla="*/ 1530350 h 1539875"/>
              <a:gd name="connsiteX4" fmla="*/ 1357248 w 1406525"/>
              <a:gd name="connsiteY4" fmla="*/ 6350 h 1539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6525" h="1539875">
                <a:moveTo>
                  <a:pt x="1357248" y="6350"/>
                </a:moveTo>
                <a:lnTo>
                  <a:pt x="6350" y="993775"/>
                </a:lnTo>
                <a:lnTo>
                  <a:pt x="17398" y="1533525"/>
                </a:lnTo>
                <a:lnTo>
                  <a:pt x="1400175" y="1530350"/>
                </a:lnTo>
                <a:lnTo>
                  <a:pt x="135724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4230751" y="3979926"/>
            <a:ext cx="4195698" cy="1568450"/>
          </a:xfrm>
          <a:custGeom>
            <a:avLst/>
            <a:gdLst>
              <a:gd name="connsiteX0" fmla="*/ 0 w 4195698"/>
              <a:gd name="connsiteY0" fmla="*/ 1568450 h 1568450"/>
              <a:gd name="connsiteX1" fmla="*/ 4195698 w 4195698"/>
              <a:gd name="connsiteY1" fmla="*/ 1568450 h 1568450"/>
              <a:gd name="connsiteX2" fmla="*/ 4195698 w 4195698"/>
              <a:gd name="connsiteY2" fmla="*/ 0 h 1568450"/>
              <a:gd name="connsiteX3" fmla="*/ 0 w 4195698"/>
              <a:gd name="connsiteY3" fmla="*/ 0 h 1568450"/>
              <a:gd name="connsiteX4" fmla="*/ 0 w 4195698"/>
              <a:gd name="connsiteY4" fmla="*/ 1568450 h 1568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5698" h="1568450">
                <a:moveTo>
                  <a:pt x="0" y="1568450"/>
                </a:moveTo>
                <a:lnTo>
                  <a:pt x="4195698" y="1568450"/>
                </a:lnTo>
                <a:lnTo>
                  <a:pt x="4195698" y="0"/>
                </a:lnTo>
                <a:lnTo>
                  <a:pt x="0" y="0"/>
                </a:lnTo>
                <a:lnTo>
                  <a:pt x="0" y="15684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224401" y="3973576"/>
            <a:ext cx="4208398" cy="1581150"/>
          </a:xfrm>
          <a:custGeom>
            <a:avLst/>
            <a:gdLst>
              <a:gd name="connsiteX0" fmla="*/ 6350 w 4208398"/>
              <a:gd name="connsiteY0" fmla="*/ 1574800 h 1581150"/>
              <a:gd name="connsiteX1" fmla="*/ 4202048 w 4208398"/>
              <a:gd name="connsiteY1" fmla="*/ 1574800 h 1581150"/>
              <a:gd name="connsiteX2" fmla="*/ 4202048 w 4208398"/>
              <a:gd name="connsiteY2" fmla="*/ 6350 h 1581150"/>
              <a:gd name="connsiteX3" fmla="*/ 6350 w 4208398"/>
              <a:gd name="connsiteY3" fmla="*/ 6350 h 1581150"/>
              <a:gd name="connsiteX4" fmla="*/ 6350 w 4208398"/>
              <a:gd name="connsiteY4" fmla="*/ 1574800 h 15811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08398" h="1581150">
                <a:moveTo>
                  <a:pt x="6350" y="1574800"/>
                </a:moveTo>
                <a:lnTo>
                  <a:pt x="4202048" y="1574800"/>
                </a:lnTo>
                <a:lnTo>
                  <a:pt x="4202048" y="6350"/>
                </a:lnTo>
                <a:lnTo>
                  <a:pt x="6350" y="6350"/>
                </a:lnTo>
                <a:lnTo>
                  <a:pt x="6350" y="15748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238625" y="4638675"/>
            <a:ext cx="4191000" cy="22225"/>
          </a:xfrm>
          <a:custGeom>
            <a:avLst/>
            <a:gdLst>
              <a:gd name="connsiteX0" fmla="*/ 6350 w 4191000"/>
              <a:gd name="connsiteY0" fmla="*/ 6350 h 22225"/>
              <a:gd name="connsiteX1" fmla="*/ 4184650 w 41910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1000" h="22225">
                <a:moveTo>
                  <a:pt x="6350" y="6350"/>
                </a:moveTo>
                <a:lnTo>
                  <a:pt x="4184650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392676" y="4729098"/>
            <a:ext cx="1263650" cy="327025"/>
          </a:xfrm>
          <a:custGeom>
            <a:avLst/>
            <a:gdLst>
              <a:gd name="connsiteX0" fmla="*/ 6350 w 1263650"/>
              <a:gd name="connsiteY0" fmla="*/ 320675 h 327025"/>
              <a:gd name="connsiteX1" fmla="*/ 1257300 w 1263650"/>
              <a:gd name="connsiteY1" fmla="*/ 320675 h 327025"/>
              <a:gd name="connsiteX2" fmla="*/ 1257300 w 1263650"/>
              <a:gd name="connsiteY2" fmla="*/ 6350 h 327025"/>
              <a:gd name="connsiteX3" fmla="*/ 6350 w 1263650"/>
              <a:gd name="connsiteY3" fmla="*/ 6350 h 327025"/>
              <a:gd name="connsiteX4" fmla="*/ 6350 w 1263650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0" h="327025">
                <a:moveTo>
                  <a:pt x="6350" y="320675"/>
                </a:moveTo>
                <a:lnTo>
                  <a:pt x="1257300" y="320675"/>
                </a:lnTo>
                <a:lnTo>
                  <a:pt x="1257300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403725" y="5089525"/>
            <a:ext cx="1243012" cy="327025"/>
          </a:xfrm>
          <a:custGeom>
            <a:avLst/>
            <a:gdLst>
              <a:gd name="connsiteX0" fmla="*/ 6350 w 1243012"/>
              <a:gd name="connsiteY0" fmla="*/ 320675 h 327025"/>
              <a:gd name="connsiteX1" fmla="*/ 1236662 w 1243012"/>
              <a:gd name="connsiteY1" fmla="*/ 320675 h 327025"/>
              <a:gd name="connsiteX2" fmla="*/ 1236662 w 1243012"/>
              <a:gd name="connsiteY2" fmla="*/ 6350 h 327025"/>
              <a:gd name="connsiteX3" fmla="*/ 6350 w 1243012"/>
              <a:gd name="connsiteY3" fmla="*/ 6350 h 327025"/>
              <a:gd name="connsiteX4" fmla="*/ 6350 w 124301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3012" h="327025">
                <a:moveTo>
                  <a:pt x="6350" y="320675"/>
                </a:moveTo>
                <a:lnTo>
                  <a:pt x="1236662" y="320675"/>
                </a:lnTo>
                <a:lnTo>
                  <a:pt x="123666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075551" y="4724400"/>
            <a:ext cx="1263650" cy="327025"/>
          </a:xfrm>
          <a:custGeom>
            <a:avLst/>
            <a:gdLst>
              <a:gd name="connsiteX0" fmla="*/ 6350 w 1263650"/>
              <a:gd name="connsiteY0" fmla="*/ 320675 h 327025"/>
              <a:gd name="connsiteX1" fmla="*/ 1257300 w 1263650"/>
              <a:gd name="connsiteY1" fmla="*/ 320675 h 327025"/>
              <a:gd name="connsiteX2" fmla="*/ 1257300 w 1263650"/>
              <a:gd name="connsiteY2" fmla="*/ 6350 h 327025"/>
              <a:gd name="connsiteX3" fmla="*/ 6350 w 1263650"/>
              <a:gd name="connsiteY3" fmla="*/ 6350 h 327025"/>
              <a:gd name="connsiteX4" fmla="*/ 6350 w 1263650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0" h="327025">
                <a:moveTo>
                  <a:pt x="6350" y="320675"/>
                </a:moveTo>
                <a:lnTo>
                  <a:pt x="1257300" y="320675"/>
                </a:lnTo>
                <a:lnTo>
                  <a:pt x="1257300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81376" y="4619625"/>
            <a:ext cx="1406525" cy="623823"/>
          </a:xfrm>
          <a:custGeom>
            <a:avLst/>
            <a:gdLst>
              <a:gd name="connsiteX0" fmla="*/ 6350 w 1406525"/>
              <a:gd name="connsiteY0" fmla="*/ 617473 h 623823"/>
              <a:gd name="connsiteX1" fmla="*/ 1400175 w 1406525"/>
              <a:gd name="connsiteY1" fmla="*/ 6350 h 6238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6525" h="623823">
                <a:moveTo>
                  <a:pt x="6350" y="617473"/>
                </a:moveTo>
                <a:lnTo>
                  <a:pt x="1400175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735701" y="4722876"/>
            <a:ext cx="1243012" cy="327025"/>
          </a:xfrm>
          <a:custGeom>
            <a:avLst/>
            <a:gdLst>
              <a:gd name="connsiteX0" fmla="*/ 6350 w 1243012"/>
              <a:gd name="connsiteY0" fmla="*/ 320675 h 327025"/>
              <a:gd name="connsiteX1" fmla="*/ 1236662 w 1243012"/>
              <a:gd name="connsiteY1" fmla="*/ 320675 h 327025"/>
              <a:gd name="connsiteX2" fmla="*/ 1236662 w 1243012"/>
              <a:gd name="connsiteY2" fmla="*/ 6350 h 327025"/>
              <a:gd name="connsiteX3" fmla="*/ 6350 w 1243012"/>
              <a:gd name="connsiteY3" fmla="*/ 6350 h 327025"/>
              <a:gd name="connsiteX4" fmla="*/ 6350 w 124301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3012" h="327025">
                <a:moveTo>
                  <a:pt x="6350" y="320675"/>
                </a:moveTo>
                <a:lnTo>
                  <a:pt x="1236662" y="320675"/>
                </a:lnTo>
                <a:lnTo>
                  <a:pt x="123666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718175" y="5083175"/>
            <a:ext cx="1274762" cy="327025"/>
          </a:xfrm>
          <a:custGeom>
            <a:avLst/>
            <a:gdLst>
              <a:gd name="connsiteX0" fmla="*/ 6350 w 1274762"/>
              <a:gd name="connsiteY0" fmla="*/ 320675 h 327025"/>
              <a:gd name="connsiteX1" fmla="*/ 1268412 w 1274762"/>
              <a:gd name="connsiteY1" fmla="*/ 320675 h 327025"/>
              <a:gd name="connsiteX2" fmla="*/ 1268412 w 1274762"/>
              <a:gd name="connsiteY2" fmla="*/ 6350 h 327025"/>
              <a:gd name="connsiteX3" fmla="*/ 6350 w 1274762"/>
              <a:gd name="connsiteY3" fmla="*/ 6350 h 327025"/>
              <a:gd name="connsiteX4" fmla="*/ 6350 w 127476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762" h="327025">
                <a:moveTo>
                  <a:pt x="6350" y="320675"/>
                </a:moveTo>
                <a:lnTo>
                  <a:pt x="1268412" y="320675"/>
                </a:lnTo>
                <a:lnTo>
                  <a:pt x="126841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081901" y="5078476"/>
            <a:ext cx="1274762" cy="327025"/>
          </a:xfrm>
          <a:custGeom>
            <a:avLst/>
            <a:gdLst>
              <a:gd name="connsiteX0" fmla="*/ 6350 w 1274762"/>
              <a:gd name="connsiteY0" fmla="*/ 320675 h 327025"/>
              <a:gd name="connsiteX1" fmla="*/ 1268412 w 1274762"/>
              <a:gd name="connsiteY1" fmla="*/ 320675 h 327025"/>
              <a:gd name="connsiteX2" fmla="*/ 1268412 w 1274762"/>
              <a:gd name="connsiteY2" fmla="*/ 6350 h 327025"/>
              <a:gd name="connsiteX3" fmla="*/ 6350 w 1274762"/>
              <a:gd name="connsiteY3" fmla="*/ 6350 h 327025"/>
              <a:gd name="connsiteX4" fmla="*/ 6350 w 1274762"/>
              <a:gd name="connsiteY4" fmla="*/ 320675 h 327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4762" h="327025">
                <a:moveTo>
                  <a:pt x="6350" y="320675"/>
                </a:moveTo>
                <a:lnTo>
                  <a:pt x="1268412" y="320675"/>
                </a:lnTo>
                <a:lnTo>
                  <a:pt x="1268412" y="6350"/>
                </a:lnTo>
                <a:lnTo>
                  <a:pt x="6350" y="6350"/>
                </a:lnTo>
                <a:lnTo>
                  <a:pt x="6350" y="3206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82674" y="4170426"/>
            <a:ext cx="1295399" cy="1371600"/>
          </a:xfrm>
          <a:custGeom>
            <a:avLst/>
            <a:gdLst>
              <a:gd name="connsiteX0" fmla="*/ 0 w 1295399"/>
              <a:gd name="connsiteY0" fmla="*/ 1371600 h 1371600"/>
              <a:gd name="connsiteX1" fmla="*/ 1295399 w 1295399"/>
              <a:gd name="connsiteY1" fmla="*/ 1371600 h 1371600"/>
              <a:gd name="connsiteX2" fmla="*/ 1295399 w 1295399"/>
              <a:gd name="connsiteY2" fmla="*/ 0 h 1371600"/>
              <a:gd name="connsiteX3" fmla="*/ 0 w 1295399"/>
              <a:gd name="connsiteY3" fmla="*/ 0 h 1371600"/>
              <a:gd name="connsiteX4" fmla="*/ 0 w 1295399"/>
              <a:gd name="connsiteY4" fmla="*/ 1371600 h 1371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399" h="1371600">
                <a:moveTo>
                  <a:pt x="0" y="1371600"/>
                </a:moveTo>
                <a:lnTo>
                  <a:pt x="1295399" y="1371600"/>
                </a:lnTo>
                <a:lnTo>
                  <a:pt x="1295399" y="0"/>
                </a:lnTo>
                <a:lnTo>
                  <a:pt x="0" y="0"/>
                </a:lnTo>
                <a:lnTo>
                  <a:pt x="0" y="1371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576324" y="4164076"/>
            <a:ext cx="1308099" cy="1384300"/>
          </a:xfrm>
          <a:custGeom>
            <a:avLst/>
            <a:gdLst>
              <a:gd name="connsiteX0" fmla="*/ 6350 w 1308099"/>
              <a:gd name="connsiteY0" fmla="*/ 1377950 h 1384300"/>
              <a:gd name="connsiteX1" fmla="*/ 1301749 w 1308099"/>
              <a:gd name="connsiteY1" fmla="*/ 1377950 h 1384300"/>
              <a:gd name="connsiteX2" fmla="*/ 1301749 w 1308099"/>
              <a:gd name="connsiteY2" fmla="*/ 6350 h 1384300"/>
              <a:gd name="connsiteX3" fmla="*/ 6350 w 1308099"/>
              <a:gd name="connsiteY3" fmla="*/ 6350 h 1384300"/>
              <a:gd name="connsiteX4" fmla="*/ 6350 w 1308099"/>
              <a:gd name="connsiteY4" fmla="*/ 1377950 h 138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8099" h="1384300">
                <a:moveTo>
                  <a:pt x="6350" y="1377950"/>
                </a:moveTo>
                <a:lnTo>
                  <a:pt x="1301749" y="1377950"/>
                </a:lnTo>
                <a:lnTo>
                  <a:pt x="1301749" y="6350"/>
                </a:lnTo>
                <a:lnTo>
                  <a:pt x="6350" y="6350"/>
                </a:lnTo>
                <a:lnTo>
                  <a:pt x="6350" y="1377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576324" y="4454525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49 w 1308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576324" y="4730750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49 w 13081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49" y="6350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571625" y="5011673"/>
            <a:ext cx="1308100" cy="22225"/>
          </a:xfrm>
          <a:custGeom>
            <a:avLst/>
            <a:gdLst>
              <a:gd name="connsiteX0" fmla="*/ 6350 w 1308100"/>
              <a:gd name="connsiteY0" fmla="*/ 6350 h 22225"/>
              <a:gd name="connsiteX1" fmla="*/ 1301750 w 1308100"/>
              <a:gd name="connsiteY1" fmla="*/ 6477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08100" h="22225">
                <a:moveTo>
                  <a:pt x="6350" y="6350"/>
                </a:moveTo>
                <a:lnTo>
                  <a:pt x="1301750" y="6477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79499" y="5260975"/>
            <a:ext cx="1295400" cy="22225"/>
          </a:xfrm>
          <a:custGeom>
            <a:avLst/>
            <a:gdLst>
              <a:gd name="connsiteX0" fmla="*/ 6350 w 1295400"/>
              <a:gd name="connsiteY0" fmla="*/ 6350 h 22225"/>
              <a:gd name="connsiteX1" fmla="*/ 1289049 w 1295400"/>
              <a:gd name="connsiteY1" fmla="*/ 11048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00" h="22225">
                <a:moveTo>
                  <a:pt x="6350" y="6350"/>
                </a:moveTo>
                <a:lnTo>
                  <a:pt x="1289049" y="11048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579499" y="5342001"/>
            <a:ext cx="22225" cy="180975"/>
          </a:xfrm>
          <a:custGeom>
            <a:avLst/>
            <a:gdLst>
              <a:gd name="connsiteX0" fmla="*/ 6350 w 22225"/>
              <a:gd name="connsiteY0" fmla="*/ 6350 h 180975"/>
              <a:gd name="connsiteX1" fmla="*/ 6476 w 22225"/>
              <a:gd name="connsiteY1" fmla="*/ 17462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80975">
                <a:moveTo>
                  <a:pt x="6350" y="6350"/>
                </a:moveTo>
                <a:lnTo>
                  <a:pt x="6476" y="174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2870200" y="5324475"/>
            <a:ext cx="22225" cy="180975"/>
          </a:xfrm>
          <a:custGeom>
            <a:avLst/>
            <a:gdLst>
              <a:gd name="connsiteX0" fmla="*/ 6350 w 22225"/>
              <a:gd name="connsiteY0" fmla="*/ 6350 h 180975"/>
              <a:gd name="connsiteX1" fmla="*/ 6350 w 22225"/>
              <a:gd name="connsiteY1" fmla="*/ 17462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25" h="180975">
                <a:moveTo>
                  <a:pt x="6350" y="6350"/>
                </a:moveTo>
                <a:lnTo>
                  <a:pt x="6350" y="174625"/>
                </a:lnTo>
              </a:path>
            </a:pathLst>
          </a:custGeom>
          <a:ln w="12700">
            <a:solidFill>
              <a:srgbClr val="163794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5672201" y="4675251"/>
            <a:ext cx="2732023" cy="795273"/>
          </a:xfrm>
          <a:custGeom>
            <a:avLst/>
            <a:gdLst>
              <a:gd name="connsiteX0" fmla="*/ 1346200 w 2732023"/>
              <a:gd name="connsiteY0" fmla="*/ 9525 h 795273"/>
              <a:gd name="connsiteX1" fmla="*/ 1347723 w 2732023"/>
              <a:gd name="connsiteY1" fmla="*/ 388873 h 795273"/>
              <a:gd name="connsiteX2" fmla="*/ 17398 w 2732023"/>
              <a:gd name="connsiteY2" fmla="*/ 388873 h 795273"/>
              <a:gd name="connsiteX3" fmla="*/ 9525 w 2732023"/>
              <a:gd name="connsiteY3" fmla="*/ 785748 h 795273"/>
              <a:gd name="connsiteX4" fmla="*/ 2722498 w 2732023"/>
              <a:gd name="connsiteY4" fmla="*/ 785748 h 795273"/>
              <a:gd name="connsiteX5" fmla="*/ 2714625 w 2732023"/>
              <a:gd name="connsiteY5" fmla="*/ 9525 h 795273"/>
              <a:gd name="connsiteX6" fmla="*/ 1346200 w 2732023"/>
              <a:gd name="connsiteY6" fmla="*/ 9525 h 795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32023" h="795273">
                <a:moveTo>
                  <a:pt x="1346200" y="9525"/>
                </a:moveTo>
                <a:lnTo>
                  <a:pt x="1347723" y="388873"/>
                </a:lnTo>
                <a:lnTo>
                  <a:pt x="17398" y="388873"/>
                </a:lnTo>
                <a:lnTo>
                  <a:pt x="9525" y="785748"/>
                </a:lnTo>
                <a:lnTo>
                  <a:pt x="2722498" y="785748"/>
                </a:lnTo>
                <a:cubicBezTo>
                  <a:pt x="2719323" y="533400"/>
                  <a:pt x="2717800" y="261873"/>
                  <a:pt x="2714625" y="9525"/>
                </a:cubicBezTo>
                <a:lnTo>
                  <a:pt x="1346200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986587" y="5473763"/>
            <a:ext cx="389000" cy="490473"/>
          </a:xfrm>
          <a:custGeom>
            <a:avLst/>
            <a:gdLst>
              <a:gd name="connsiteX0" fmla="*/ 14287 w 389000"/>
              <a:gd name="connsiteY0" fmla="*/ 14287 h 490473"/>
              <a:gd name="connsiteX1" fmla="*/ 374713 w 389000"/>
              <a:gd name="connsiteY1" fmla="*/ 476186 h 490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000" h="490473">
                <a:moveTo>
                  <a:pt x="14287" y="14287"/>
                </a:moveTo>
                <a:lnTo>
                  <a:pt x="374713" y="476186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341876" y="4665726"/>
            <a:ext cx="2660650" cy="804798"/>
          </a:xfrm>
          <a:custGeom>
            <a:avLst/>
            <a:gdLst>
              <a:gd name="connsiteX0" fmla="*/ 2651125 w 2660650"/>
              <a:gd name="connsiteY0" fmla="*/ 9525 h 804798"/>
              <a:gd name="connsiteX1" fmla="*/ 2632075 w 2660650"/>
              <a:gd name="connsiteY1" fmla="*/ 379348 h 804798"/>
              <a:gd name="connsiteX2" fmla="*/ 1311275 w 2660650"/>
              <a:gd name="connsiteY2" fmla="*/ 379348 h 804798"/>
              <a:gd name="connsiteX3" fmla="*/ 1301750 w 2660650"/>
              <a:gd name="connsiteY3" fmla="*/ 795273 h 804798"/>
              <a:gd name="connsiteX4" fmla="*/ 9525 w 2660650"/>
              <a:gd name="connsiteY4" fmla="*/ 795273 h 804798"/>
              <a:gd name="connsiteX5" fmla="*/ 9525 w 2660650"/>
              <a:gd name="connsiteY5" fmla="*/ 9525 h 804798"/>
              <a:gd name="connsiteX6" fmla="*/ 2651125 w 2660650"/>
              <a:gd name="connsiteY6" fmla="*/ 9525 h 804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60650" h="804798">
                <a:moveTo>
                  <a:pt x="2651125" y="9525"/>
                </a:moveTo>
                <a:lnTo>
                  <a:pt x="2632075" y="379348"/>
                </a:lnTo>
                <a:lnTo>
                  <a:pt x="1311275" y="379348"/>
                </a:lnTo>
                <a:lnTo>
                  <a:pt x="1301750" y="795273"/>
                </a:lnTo>
                <a:lnTo>
                  <a:pt x="9525" y="795273"/>
                </a:lnTo>
                <a:lnTo>
                  <a:pt x="9525" y="9525"/>
                </a:lnTo>
                <a:lnTo>
                  <a:pt x="2651125" y="95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635563" y="5487987"/>
            <a:ext cx="388874" cy="490537"/>
          </a:xfrm>
          <a:custGeom>
            <a:avLst/>
            <a:gdLst>
              <a:gd name="connsiteX0" fmla="*/ 374586 w 388874"/>
              <a:gd name="connsiteY0" fmla="*/ 14287 h 490537"/>
              <a:gd name="connsiteX1" fmla="*/ 14287 w 388874"/>
              <a:gd name="connsiteY1" fmla="*/ 476250 h 4905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8874" h="490537">
                <a:moveTo>
                  <a:pt x="374586" y="14287"/>
                </a:moveTo>
                <a:lnTo>
                  <a:pt x="14287" y="476250"/>
                </a:lnTo>
              </a:path>
            </a:pathLst>
          </a:custGeom>
          <a:ln w="25400">
            <a:solidFill>
              <a:srgbClr val="99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0" y="4013200"/>
            <a:ext cx="1422400" cy="1536700"/>
          </a:xfrm>
          <a:prstGeom prst="rect">
            <a:avLst/>
          </a:prstGeom>
          <a:noFill/>
        </p:spPr>
      </p:pic>
      <p:sp>
        <p:nvSpPr>
          <p:cNvPr id="30" name="TextBox 1"/>
          <p:cNvSpPr txBox="1"/>
          <p:nvPr/>
        </p:nvSpPr>
        <p:spPr>
          <a:xfrm>
            <a:off x="5448300" y="4127500"/>
            <a:ext cx="1651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protocol</a:t>
            </a:r>
          </a:p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frame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format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4483100" y="4838700"/>
            <a:ext cx="1066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100BASE-T4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5816600" y="4826000"/>
            <a:ext cx="10795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100BASE-T2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100BASE-SX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7162800" y="4838700"/>
            <a:ext cx="10922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100BASE-FX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/>
            </a:pPr>
            <a:r>
              <a:rPr lang="en-US" altLang="zh-CN" sz="1403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100BASE-BX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584200" y="494452"/>
            <a:ext cx="6588342" cy="32393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 smtClean="0"/>
              <a:t>		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204" dirty="0" smtClean="0">
                <a:solidFill>
                  <a:srgbClr val="6699FF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许多</a:t>
            </a:r>
            <a:r>
              <a:rPr lang="en-US" altLang="zh-CN" sz="3204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不同的以太网标准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相同的MAC协议和帧格式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不同速率: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Mbps,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1Gbps,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10G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bps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9999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不同物理介质: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光纤,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线缆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612900" y="4241800"/>
            <a:ext cx="1206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</a:p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transport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752600" y="4800600"/>
            <a:ext cx="9017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</a:p>
          <a:p>
            <a:pPr>
              <a:lnSpc>
                <a:spcPts val="2100"/>
              </a:lnSpc>
              <a:tabLst>
                <a:tab pos="25400" algn="l"/>
                <a:tab pos="266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link</a:t>
            </a:r>
          </a:p>
          <a:p>
            <a:pPr>
              <a:lnSpc>
                <a:spcPts val="2100"/>
              </a:lnSpc>
              <a:tabLst>
                <a:tab pos="25400" algn="l"/>
                <a:tab pos="266700" algn="l"/>
              </a:tabLst>
            </a:pPr>
            <a:r>
              <a:rPr lang="en-US" altLang="zh-CN" sz="1800" b="1" dirty="0" smtClean="0">
                <a:solidFill>
                  <a:srgbClr val="163794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438900" y="5956300"/>
            <a:ext cx="12319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光纤</a:t>
            </a:r>
            <a:r>
              <a:rPr lang="en-US" altLang="zh-CN" sz="2004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(fiber)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3771900" y="5981700"/>
            <a:ext cx="1511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004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铜缆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4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双绞线</a:t>
            </a:r>
            <a:r>
              <a:rPr lang="en-US" altLang="zh-CN" sz="2004" b="1" dirty="0" smtClean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302513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7F0C-7009-4C5F-818A-1A6974626F07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659006-9848-49B7-A397-074524E58EA2}" type="slidenum">
              <a:rPr lang="zh-CN" altLang="en-US"/>
              <a:pPr/>
              <a:t>97</a:t>
            </a:fld>
            <a:endParaRPr lang="en-US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以太网（</a:t>
            </a:r>
            <a:r>
              <a:rPr lang="en-US" altLang="zh-CN" dirty="0">
                <a:ea typeface="宋体" pitchFamily="2" charset="-122"/>
              </a:rPr>
              <a:t> Ethernet </a:t>
            </a:r>
            <a:r>
              <a:rPr lang="zh-CN" altLang="en-US" dirty="0" smtClean="0">
                <a:ea typeface="宋体" pitchFamily="2" charset="-122"/>
              </a:rPr>
              <a:t>）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304925"/>
            <a:ext cx="8455025" cy="49847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以太网线</a:t>
            </a:r>
            <a:r>
              <a:rPr lang="zh-CN" altLang="en-US" sz="3200" dirty="0">
                <a:ea typeface="宋体" pitchFamily="2" charset="-122"/>
              </a:rPr>
              <a:t>缆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dirty="0" smtClean="0"/>
              <a:t>曼彻斯特编码</a:t>
            </a:r>
            <a:endParaRPr lang="en-US" altLang="zh-CN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以太网</a:t>
            </a:r>
            <a:r>
              <a:rPr lang="en-US" altLang="zh-CN" sz="3200" dirty="0" smtClean="0">
                <a:ea typeface="宋体" pitchFamily="2" charset="-122"/>
              </a:rPr>
              <a:t>MAC</a:t>
            </a:r>
            <a:r>
              <a:rPr lang="zh-CN" altLang="en-US" sz="3200" dirty="0">
                <a:ea typeface="宋体" pitchFamily="2" charset="-122"/>
              </a:rPr>
              <a:t>子</a:t>
            </a:r>
            <a:r>
              <a:rPr lang="zh-CN" altLang="en-US" sz="3200" dirty="0" smtClean="0">
                <a:ea typeface="宋体" pitchFamily="2" charset="-122"/>
              </a:rPr>
              <a:t>层协议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以太网性能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交换式以太网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快速以太网</a:t>
            </a:r>
            <a:endParaRPr lang="en-US" altLang="zh-CN" sz="3200" dirty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 smtClean="0">
                <a:ea typeface="宋体" pitchFamily="2" charset="-122"/>
              </a:rPr>
              <a:t>千兆以太网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zh-CN" sz="3200" dirty="0" smtClean="0">
                <a:ea typeface="宋体" pitchFamily="2" charset="-122"/>
              </a:rPr>
              <a:t>IEEE </a:t>
            </a:r>
            <a:r>
              <a:rPr lang="en-US" altLang="zh-CN" sz="3200" dirty="0">
                <a:ea typeface="宋体" pitchFamily="2" charset="-122"/>
              </a:rPr>
              <a:t>802.2: </a:t>
            </a:r>
            <a:r>
              <a:rPr lang="zh-CN" altLang="en-US" sz="3200" dirty="0" smtClean="0">
                <a:ea typeface="宋体" pitchFamily="2" charset="-122"/>
              </a:rPr>
              <a:t>逻辑链路控制（</a:t>
            </a:r>
            <a:r>
              <a:rPr lang="en-US" altLang="zh-CN" sz="3200" dirty="0" smtClean="0">
                <a:ea typeface="宋体" pitchFamily="2" charset="-122"/>
              </a:rPr>
              <a:t>LLC</a:t>
            </a:r>
            <a:r>
              <a:rPr lang="zh-CN" altLang="en-US" sz="3200" dirty="0" smtClean="0">
                <a:ea typeface="宋体" pitchFamily="2" charset="-122"/>
              </a:rPr>
              <a:t>）</a:t>
            </a:r>
            <a:endParaRPr lang="en-US" altLang="zh-CN" sz="3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以太网回顾</a:t>
            </a:r>
            <a:endParaRPr lang="en-US" altLang="zh-CN" sz="3200" dirty="0" smtClean="0">
              <a:ea typeface="宋体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02CF1-0EE5-4B3F-9690-7558F0EA8623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5F4B4E-B352-4E8A-A8B1-501949DFCAE9}" type="slidenum">
              <a:rPr lang="zh-CN" altLang="en-US"/>
              <a:pPr/>
              <a:t>98</a:t>
            </a:fld>
            <a:endParaRPr lang="en-US" altLang="zh-CN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以太网线缆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最常见的以太网线缆：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803844" name="Picture 4" descr="4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687638"/>
            <a:ext cx="7673975" cy="1531937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1878F-9414-4C24-BB27-79755F2958D5}" type="datetime4">
              <a:rPr lang="zh-CN" altLang="en-US"/>
              <a:pPr/>
              <a:t>2019年10月25日星期五</a:t>
            </a:fld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7D3622-C146-4BDB-B71E-72D828E66809}" type="slidenum">
              <a:rPr lang="zh-CN" altLang="en-US"/>
              <a:pPr/>
              <a:t>99</a:t>
            </a:fld>
            <a:endParaRPr lang="en-US" altLang="zh-CN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以太网线缆</a:t>
            </a:r>
            <a:r>
              <a:rPr lang="en-US" altLang="zh-CN" dirty="0" smtClean="0">
                <a:ea typeface="宋体" pitchFamily="2" charset="-122"/>
              </a:rPr>
              <a:t>(</a:t>
            </a:r>
            <a:r>
              <a:rPr lang="en-US" altLang="zh-CN" dirty="0">
                <a:ea typeface="宋体" pitchFamily="2" charset="-122"/>
              </a:rPr>
              <a:t>2)</a:t>
            </a:r>
          </a:p>
        </p:txBody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 dirty="0" smtClean="0">
                <a:ea typeface="宋体" pitchFamily="2" charset="-122"/>
              </a:rPr>
              <a:t>以太网线缆的三种类型</a:t>
            </a:r>
            <a:r>
              <a:rPr lang="en-US" altLang="zh-CN" dirty="0">
                <a:ea typeface="宋体" pitchFamily="2" charset="-122"/>
              </a:rPr>
              <a:t>:</a:t>
            </a:r>
            <a:endParaRPr lang="en-US" altLang="zh-CN" dirty="0" smtClean="0">
              <a:ea typeface="宋体" pitchFamily="2" charset="-122"/>
            </a:endParaRPr>
          </a:p>
          <a:p>
            <a:pPr algn="ctr">
              <a:buFontTx/>
              <a:buNone/>
            </a:pPr>
            <a:r>
              <a:rPr lang="en-US" altLang="zh-CN" dirty="0" smtClean="0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 dirty="0">
                <a:ea typeface="宋体" pitchFamily="2" charset="-122"/>
              </a:rPr>
              <a:t> 10Base5,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 dirty="0">
                <a:ea typeface="宋体" pitchFamily="2" charset="-122"/>
              </a:rPr>
              <a:t> 10Base2, </a:t>
            </a:r>
            <a:r>
              <a:rPr lang="en-US" altLang="zh-CN" dirty="0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 dirty="0">
                <a:ea typeface="宋体" pitchFamily="2" charset="-122"/>
              </a:rPr>
              <a:t> 10Base-T.</a:t>
            </a:r>
          </a:p>
        </p:txBody>
      </p:sp>
      <p:pic>
        <p:nvPicPr>
          <p:cNvPr id="804868" name="Picture 4" descr="4-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90800"/>
            <a:ext cx="7292975" cy="3454400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1278193</TotalTime>
  <Words>4952</Words>
  <Application>Microsoft Office PowerPoint</Application>
  <PresentationFormat>全屏显示(4:3)</PresentationFormat>
  <Paragraphs>2875</Paragraphs>
  <Slides>154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154</vt:i4>
      </vt:variant>
    </vt:vector>
  </HeadingPairs>
  <TitlesOfParts>
    <vt:vector size="160" baseType="lpstr">
      <vt:lpstr>Blends</vt:lpstr>
      <vt:lpstr>Clip</vt:lpstr>
      <vt:lpstr>剪辑</vt:lpstr>
      <vt:lpstr>Visio</vt:lpstr>
      <vt:lpstr>Equation</vt:lpstr>
      <vt:lpstr>Bitmap Image</vt:lpstr>
      <vt:lpstr>PowerPoint 演示文稿</vt:lpstr>
      <vt:lpstr>介质访问控制子层</vt:lpstr>
      <vt:lpstr>介质访问控制子层(cont’d)</vt:lpstr>
      <vt:lpstr>Agenda</vt:lpstr>
      <vt:lpstr>信道分配问题 </vt:lpstr>
      <vt:lpstr>介质共享问题</vt:lpstr>
      <vt:lpstr>介质共享问题</vt:lpstr>
      <vt:lpstr>静态分配协议</vt:lpstr>
      <vt:lpstr>多路复用</vt:lpstr>
      <vt:lpstr>多路复用</vt:lpstr>
      <vt:lpstr>频分多路复用FDM</vt:lpstr>
      <vt:lpstr>频分多路复用FDM</vt:lpstr>
      <vt:lpstr>时分多路复用TDM</vt:lpstr>
      <vt:lpstr>时分多路复用TDM</vt:lpstr>
      <vt:lpstr>波分多路复用WDM</vt:lpstr>
      <vt:lpstr>波分多路复用WDM</vt:lpstr>
      <vt:lpstr>码分多路复用CDM</vt:lpstr>
      <vt:lpstr> 动态信道分配</vt:lpstr>
      <vt:lpstr>站模型</vt:lpstr>
      <vt:lpstr> 单信道假设</vt:lpstr>
      <vt:lpstr> 冲突假设 </vt:lpstr>
      <vt:lpstr> 时间假设 </vt:lpstr>
      <vt:lpstr> 载波监听假设</vt:lpstr>
      <vt:lpstr>按需分配协议</vt:lpstr>
      <vt:lpstr>按需分配协议--轮询</vt:lpstr>
      <vt:lpstr>竞争访问协议</vt:lpstr>
      <vt:lpstr>竞争访问(cont’d)</vt:lpstr>
      <vt:lpstr>竞争访问 (cont’d)</vt:lpstr>
      <vt:lpstr>多路访问协议</vt:lpstr>
      <vt:lpstr>多路访问协议</vt:lpstr>
      <vt:lpstr>理想MAC协议</vt:lpstr>
      <vt:lpstr>纯ALOHA</vt:lpstr>
      <vt:lpstr>纯ALOHA的冲突周期</vt:lpstr>
      <vt:lpstr> 纯ALOHA的吞吐量</vt:lpstr>
      <vt:lpstr>纯ALOHA的吞吐量</vt:lpstr>
      <vt:lpstr>ALOHA协议</vt:lpstr>
      <vt:lpstr>时隙 ALOHA</vt:lpstr>
      <vt:lpstr>时隙ALOHA</vt:lpstr>
      <vt:lpstr>时隙ALOHA</vt:lpstr>
      <vt:lpstr>时隙ALOHA</vt:lpstr>
      <vt:lpstr> 时隙ALOHA的吞吐量</vt:lpstr>
      <vt:lpstr>CSMA</vt:lpstr>
      <vt:lpstr>CSMA网络的假设</vt:lpstr>
      <vt:lpstr>CSMA (cont’d)</vt:lpstr>
      <vt:lpstr>1-Persistent CSMA</vt:lpstr>
      <vt:lpstr>CSMA中传播时延的影响</vt:lpstr>
      <vt:lpstr>传播时延和CSMA</vt:lpstr>
      <vt:lpstr>1-Persistent CSMA (cont’d)</vt:lpstr>
      <vt:lpstr>Non-Persistent CSMA</vt:lpstr>
      <vt:lpstr>1-Persistent 和 Non-Persistent CSMA 的对比 </vt:lpstr>
      <vt:lpstr>P-Persistent CSMA</vt:lpstr>
      <vt:lpstr>P-Persistent CSMA (cont’d)</vt:lpstr>
      <vt:lpstr>P-Persistent CSMA (cont’d)</vt:lpstr>
      <vt:lpstr>CSMA 和 ALOHA 协议的对比</vt:lpstr>
      <vt:lpstr>CSMA/CD</vt:lpstr>
      <vt:lpstr>CSMA/CD (cont’d)</vt:lpstr>
      <vt:lpstr>CSMA/CD (cont’d)</vt:lpstr>
      <vt:lpstr>CSMA/CD(cont’d)</vt:lpstr>
      <vt:lpstr>冲突检测时间</vt:lpstr>
      <vt:lpstr>CSMA/CD协议</vt:lpstr>
      <vt:lpstr>CSMA/CD效率</vt:lpstr>
      <vt:lpstr>例题</vt:lpstr>
      <vt:lpstr>轮转访问MAC协议</vt:lpstr>
      <vt:lpstr>轮转访问MAC协议</vt:lpstr>
      <vt:lpstr>轮转访问MAC协议</vt:lpstr>
      <vt:lpstr>轮转访问MAC协议</vt:lpstr>
      <vt:lpstr>轮转访问MAC协议</vt:lpstr>
      <vt:lpstr>MAC协议总结</vt:lpstr>
      <vt:lpstr>无冲突（Collision-Free）协议: 基本位图协议</vt:lpstr>
      <vt:lpstr>无冲突（Collision-Free）协议: 二进制倒计数协议</vt:lpstr>
      <vt:lpstr>有限竞争（Limited-Contention ）协议</vt:lpstr>
      <vt:lpstr>有限竞争协议(cont’d)</vt:lpstr>
      <vt:lpstr>有限竞争协议(cont’d)</vt:lpstr>
      <vt:lpstr>自适应树遍历协议</vt:lpstr>
      <vt:lpstr>自适应树遍历协议.&gt;</vt:lpstr>
      <vt:lpstr>链路层寻址</vt:lpstr>
      <vt:lpstr>MAC 地址</vt:lpstr>
      <vt:lpstr>ARP:地址解析协议</vt:lpstr>
      <vt:lpstr>ARP协议：同一局域网内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寻址：从一个LAN路由至另一个LAN</vt:lpstr>
      <vt:lpstr>以太局域网技术 </vt:lpstr>
      <vt:lpstr>IEEE 802 LAN标准</vt:lpstr>
      <vt:lpstr>IEEE 802 LAN标准</vt:lpstr>
      <vt:lpstr>以太网（ Ethernet ）</vt:lpstr>
      <vt:lpstr>以太网：物理拓扑</vt:lpstr>
      <vt:lpstr>以太网：不可靠、无连接服务</vt:lpstr>
      <vt:lpstr>二进制指数退避</vt:lpstr>
      <vt:lpstr>以太网CSMA/CD算法</vt:lpstr>
      <vt:lpstr>以太网帧格式</vt:lpstr>
      <vt:lpstr>以太网帧格式</vt:lpstr>
      <vt:lpstr>802.3以太网标准：链路与物理层</vt:lpstr>
      <vt:lpstr>以太网（ Ethernet ）</vt:lpstr>
      <vt:lpstr>以太网线缆</vt:lpstr>
      <vt:lpstr>以太网线缆(2)</vt:lpstr>
      <vt:lpstr>以太网线缆(3)</vt:lpstr>
      <vt:lpstr>以太网线缆(4)</vt:lpstr>
      <vt:lpstr>以太网MAC子层协议</vt:lpstr>
      <vt:lpstr>以太网MAC子层协议</vt:lpstr>
      <vt:lpstr>以太网性能</vt:lpstr>
      <vt:lpstr>以太网实现</vt:lpstr>
      <vt:lpstr>交换式以太网</vt:lpstr>
      <vt:lpstr>快速以太网</vt:lpstr>
      <vt:lpstr>IEEE 802.2:逻辑链路控制</vt:lpstr>
      <vt:lpstr>以太网嗅探器（Sniffer）</vt:lpstr>
      <vt:lpstr>Sniffer捕捉的帧</vt:lpstr>
      <vt:lpstr>LAN 交换 </vt:lpstr>
      <vt:lpstr>数据链路层交换</vt:lpstr>
      <vt:lpstr>集线器（Hub）交换示例</vt:lpstr>
      <vt:lpstr>由802.x 到 802.y的网桥(Bridge)</vt:lpstr>
      <vt:lpstr>由802.x 到 802.y的网桥(2)</vt:lpstr>
      <vt:lpstr>本地网络互连</vt:lpstr>
      <vt:lpstr>透明网桥</vt:lpstr>
      <vt:lpstr>LAN网桥原理</vt:lpstr>
      <vt:lpstr>生成树网桥</vt:lpstr>
      <vt:lpstr>生成树网桥(2)</vt:lpstr>
      <vt:lpstr>远程网桥</vt:lpstr>
      <vt:lpstr>以太网交换机（Switch）</vt:lpstr>
      <vt:lpstr>交换机：多端口间同时传输</vt:lpstr>
      <vt:lpstr>交换机转发表：交换表</vt:lpstr>
      <vt:lpstr>交换机：自学习</vt:lpstr>
      <vt:lpstr>交换机：帧过滤/转发</vt:lpstr>
      <vt:lpstr>自学习与转发过程举例</vt:lpstr>
      <vt:lpstr>交换机互联</vt:lpstr>
      <vt:lpstr>组织机构（Institutional）网络</vt:lpstr>
      <vt:lpstr>交换机 vs. 路由器</vt:lpstr>
      <vt:lpstr>中继器（Repeater）、集线器、 网桥、交换机、路由器（Router）和网关（Gateway）</vt:lpstr>
      <vt:lpstr>中继器（Repeater）、集线器、 网桥、交换机、路由器（Router）和网关（Gateway）(2)</vt:lpstr>
      <vt:lpstr>网络设备对比</vt:lpstr>
      <vt:lpstr>虚拟局域网（VLAN）</vt:lpstr>
      <vt:lpstr>VLANs</vt:lpstr>
      <vt:lpstr>基于端口的VLAN</vt:lpstr>
      <vt:lpstr>跨越多交换机的VLAN</vt:lpstr>
      <vt:lpstr>802.1Q VLAN帧格式</vt:lpstr>
      <vt:lpstr>VLAN</vt:lpstr>
      <vt:lpstr>VLAN</vt:lpstr>
      <vt:lpstr>IEEE 802.11 无线局域网</vt:lpstr>
      <vt:lpstr>IEEE 802.11 无线局域网</vt:lpstr>
      <vt:lpstr>IEEE 802.11 体系结构</vt:lpstr>
      <vt:lpstr>IEEE 802.11：信道与AP关联</vt:lpstr>
      <vt:lpstr>IEEE 802.11 AP关联：被动扫描与主动扫描</vt:lpstr>
      <vt:lpstr>无线局域网协议</vt:lpstr>
      <vt:lpstr>无线局域网协议(2)</vt:lpstr>
      <vt:lpstr>IEEE 802.11：多路访问与控制</vt:lpstr>
      <vt:lpstr>IEEE 802.11 MAC协议：CSMA/CA</vt:lpstr>
      <vt:lpstr>IEEE 802.11 MAC协议：CSMA/CA</vt:lpstr>
      <vt:lpstr>冲突避免（CA）：RTS-CTS交换</vt:lpstr>
      <vt:lpstr>IEEE 802.11 MAC帧</vt:lpstr>
      <vt:lpstr>IEEE 802.11 数据帧地址</vt:lpstr>
      <vt:lpstr>IEEE 802.11 数据帧地址</vt:lpstr>
    </vt:vector>
  </TitlesOfParts>
  <Company>HITSZ-ICE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</dc:title>
  <dc:creator>Yunming Ye</dc:creator>
  <cp:lastModifiedBy>hgd</cp:lastModifiedBy>
  <cp:revision>460</cp:revision>
  <cp:lastPrinted>2000-06-01T21:00:25Z</cp:lastPrinted>
  <dcterms:created xsi:type="dcterms:W3CDTF">1999-12-01T22:01:55Z</dcterms:created>
  <dcterms:modified xsi:type="dcterms:W3CDTF">2019-10-25T11:54:21Z</dcterms:modified>
</cp:coreProperties>
</file>